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6" r:id="rId4"/>
    <p:sldId id="383" r:id="rId5"/>
    <p:sldId id="338" r:id="rId6"/>
    <p:sldId id="327" r:id="rId7"/>
    <p:sldId id="328" r:id="rId8"/>
    <p:sldId id="339" r:id="rId9"/>
    <p:sldId id="329" r:id="rId10"/>
    <p:sldId id="331" r:id="rId11"/>
    <p:sldId id="330" r:id="rId12"/>
    <p:sldId id="334" r:id="rId13"/>
    <p:sldId id="336" r:id="rId14"/>
    <p:sldId id="340" r:id="rId15"/>
    <p:sldId id="335" r:id="rId16"/>
    <p:sldId id="353" r:id="rId17"/>
    <p:sldId id="354" r:id="rId18"/>
    <p:sldId id="352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84" r:id="rId50"/>
    <p:sldId id="375" r:id="rId51"/>
    <p:sldId id="385" r:id="rId52"/>
    <p:sldId id="376" r:id="rId53"/>
    <p:sldId id="377" r:id="rId54"/>
    <p:sldId id="395" r:id="rId55"/>
    <p:sldId id="396" r:id="rId56"/>
    <p:sldId id="397" r:id="rId57"/>
    <p:sldId id="398" r:id="rId58"/>
    <p:sldId id="394" r:id="rId59"/>
    <p:sldId id="378" r:id="rId60"/>
    <p:sldId id="379" r:id="rId61"/>
    <p:sldId id="386" r:id="rId62"/>
    <p:sldId id="389" r:id="rId63"/>
    <p:sldId id="390" r:id="rId64"/>
    <p:sldId id="380" r:id="rId65"/>
    <p:sldId id="381" r:id="rId66"/>
    <p:sldId id="382" r:id="rId67"/>
    <p:sldId id="399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ja DimiÄ‡" initials="ND" lastIdx="2" clrIdx="0">
    <p:extLst>
      <p:ext uri="{19B8F6BF-5375-455C-9EA6-DF929625EA0E}">
        <p15:presenceInfo xmlns="" xmlns:p15="http://schemas.microsoft.com/office/powerpoint/2012/main" userId="Natalija DimiÄ‡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8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CB3B9-3233-4A01-956E-C69325047D8E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B2655-3850-4697-8F14-06686DA8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2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Objekti su smešteni na vrhu modela, a linije su nacrtane vertikalno od objekta. One pokazuju kada su objekti konstruisani, a kada uništeni.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Pokazuje kako su objekti konstruisani i uništeni za vreme izvršenja sekvence. Poruke u sekvencijalnom dijagramu mogu da imaju parametre kao što je prikazano.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2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Na slici je simbol odluke iskorišćen za prikaz iteracija.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1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4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Na dijagramu postoje dva završna stanja, kada je fakultet upisan i kada se odustalo zbog neplaćanja troškova oko upisa, ili ako se prijemni nije položio.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B2655-3850-4697-8F14-06686DA8E80D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4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9DUHOr_ANA&amp;list=PLoWne5q-c9E_Q2_eAUZKPDA5K0V-O5zXs&amp;index=15" TargetMode="External"/><Relationship Id="rId2" Type="http://schemas.openxmlformats.org/officeDocument/2006/relationships/hyperlink" Target="https://www.youtube.com/watch?v=4qHctzrUl3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EC8bQ27lBk" TargetMode="External"/><Relationship Id="rId2" Type="http://schemas.openxmlformats.org/officeDocument/2006/relationships/hyperlink" Target="https://www.youtube.com/watch?v=G4RMgO0gi-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WnMQ8HlmeX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844" y="2529658"/>
            <a:ext cx="7993498" cy="100811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UML </a:t>
            </a:r>
            <a:r>
              <a:rPr lang="sr-Latn-RS" sz="36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dijagrami</a:t>
            </a:r>
            <a:endParaRPr lang="en-US" sz="36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Projektovanje informacionih sistema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F05B7CCB-F67A-47DD-ADA0-8F50CD13D152}"/>
              </a:ext>
            </a:extLst>
          </p:cNvPr>
          <p:cNvSpPr txBox="1">
            <a:spLocks/>
          </p:cNvSpPr>
          <p:nvPr/>
        </p:nvSpPr>
        <p:spPr>
          <a:xfrm>
            <a:off x="487016" y="3438938"/>
            <a:ext cx="7993498" cy="1718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spcBef>
                <a:spcPts val="600"/>
              </a:spcBef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Sekvencijalni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dijagram</a:t>
            </a:r>
          </a:p>
          <a:p>
            <a:pPr marL="457200" lvl="0" indent="-457200" algn="l">
              <a:spcBef>
                <a:spcPts val="600"/>
              </a:spcBef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+mn-cs"/>
              </a:rPr>
              <a:t>Dijagram aktivnosti</a:t>
            </a:r>
          </a:p>
          <a:p>
            <a:pPr marL="457200" lvl="0" indent="-457200" algn="l">
              <a:spcBef>
                <a:spcPts val="600"/>
              </a:spcBef>
              <a:buFont typeface="Arial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+mn-cs"/>
              </a:rPr>
              <a:t>Dijagram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+mn-cs"/>
              </a:rPr>
              <a:t>stanja</a:t>
            </a:r>
            <a:endParaRPr lang="sr-Latn-RS"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7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chemeClr val="accent2"/>
                </a:solidFill>
                <a:latin typeface="Cambria" pitchFamily="18" charset="0"/>
              </a:rPr>
              <a:t>poruka</a:t>
            </a:r>
            <a:endParaRPr lang="en-US" dirty="0">
              <a:solidFill>
                <a:schemeClr val="accent2"/>
              </a:solidFill>
              <a:latin typeface="Cambria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9D3A975-BD6D-4B69-957E-FA66BF3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2816"/>
            <a:ext cx="6336704" cy="45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</a:t>
            </a:r>
            <a:r>
              <a:rPr lang="sr-Latn-RS" dirty="0">
                <a:solidFill>
                  <a:srgbClr val="C00000"/>
                </a:solidFill>
                <a:latin typeface="Cambria" pitchFamily="18" charset="0"/>
              </a:rPr>
              <a:t>tipovi poruka</a:t>
            </a:r>
            <a:endParaRPr lang="en-US" dirty="0">
              <a:solidFill>
                <a:srgbClr val="C00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96944" cy="403914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Sinhrona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poruka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–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poziv operacije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Odgovor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Asinhrona poruka – slanje signala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Rekurzivna poruka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- objekat sam sebi šalje poruku.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475DED1-A472-4D37-9651-695FC682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31" y="4260818"/>
            <a:ext cx="2063394" cy="2264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B916223-8344-451F-A50F-933F7968A12E}"/>
              </a:ext>
            </a:extLst>
          </p:cNvPr>
          <p:cNvCxnSpPr/>
          <p:nvPr/>
        </p:nvCxnSpPr>
        <p:spPr>
          <a:xfrm>
            <a:off x="3563888" y="4869160"/>
            <a:ext cx="1080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24262A-323E-4659-8307-F87452D6F003}"/>
              </a:ext>
            </a:extLst>
          </p:cNvPr>
          <p:cNvSpPr txBox="1"/>
          <p:nvPr/>
        </p:nvSpPr>
        <p:spPr>
          <a:xfrm>
            <a:off x="3635896" y="479715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2"/>
                </a:solidFill>
              </a:rPr>
              <a:t>primer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41E3049-0C93-4A66-9D95-ED6106D47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060848"/>
            <a:ext cx="1585097" cy="388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DB366AA-C921-4674-ACC1-26AF9A04D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742614"/>
            <a:ext cx="1607959" cy="518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DD451F-E8BB-417D-B7F3-557B7B5F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26" y="2780928"/>
            <a:ext cx="1585097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</a:t>
            </a:r>
            <a:r>
              <a:rPr lang="sr-Latn-RS" dirty="0">
                <a:solidFill>
                  <a:schemeClr val="accent4"/>
                </a:solidFill>
                <a:latin typeface="Cambria" pitchFamily="18" charset="0"/>
              </a:rPr>
              <a:t>alternative</a:t>
            </a:r>
            <a:endParaRPr lang="en-US" dirty="0">
              <a:solidFill>
                <a:schemeClr val="accent4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80920" cy="108681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Predstavljanje alternativnih sekvenci razmena poruka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if-then ... else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naredbe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A5C9706-E826-461B-9FBF-C993EE4F6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24944"/>
            <a:ext cx="3985605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</a:t>
            </a:r>
            <a:r>
              <a:rPr lang="sr-Latn-RS" dirty="0">
                <a:solidFill>
                  <a:srgbClr val="7030A0"/>
                </a:solidFill>
                <a:latin typeface="Cambria" pitchFamily="18" charset="0"/>
              </a:rPr>
              <a:t>petlja</a:t>
            </a:r>
            <a:endParaRPr lang="en-US" dirty="0">
              <a:solidFill>
                <a:srgbClr val="7030A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3B4F1B-966E-40D7-990F-6C2B4EBE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2" y="1844824"/>
            <a:ext cx="892070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Papyrus CF</a:t>
            </a:r>
            <a:endParaRPr lang="en-US" dirty="0">
              <a:solidFill>
                <a:srgbClr val="7030A0"/>
              </a:solidFill>
              <a:latin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37471-376F-4D6C-A7A1-5D931A983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7" y="1845838"/>
            <a:ext cx="3055885" cy="179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6AECBF-5EDB-4DC2-8370-2158B1817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6" y="3861048"/>
            <a:ext cx="8405582" cy="24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196752"/>
            <a:ext cx="4392488" cy="4824536"/>
          </a:xfrm>
        </p:spPr>
        <p:txBody>
          <a:bodyPr>
            <a:norm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Sekvencijalni dijagram – primer</a:t>
            </a:r>
            <a:br>
              <a:rPr lang="sr-Latn-RS" sz="3600" dirty="0">
                <a:solidFill>
                  <a:schemeClr val="tx2"/>
                </a:solidFill>
                <a:latin typeface="Cambria" pitchFamily="18" charset="0"/>
              </a:rPr>
            </a:br>
            <a:r>
              <a:rPr lang="sr-Latn-RS" sz="3600" dirty="0">
                <a:solidFill>
                  <a:srgbClr val="00B050"/>
                </a:solidFill>
                <a:latin typeface="Cambria" pitchFamily="18" charset="0"/>
              </a:rPr>
              <a:t>interakcija između kupca i dobavljača</a:t>
            </a:r>
            <a:endParaRPr lang="en-US" sz="3600" dirty="0">
              <a:solidFill>
                <a:srgbClr val="00B050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CDF8F9-36BB-4AF7-B798-C4F99B94C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4" y="1196752"/>
            <a:ext cx="4464494" cy="52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0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rgbClr val="00B050"/>
                </a:solidFill>
                <a:latin typeface="Cambria" pitchFamily="18" charset="0"/>
              </a:rPr>
              <a:t>primer</a:t>
            </a:r>
            <a:endParaRPr lang="en-US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628800"/>
            <a:ext cx="8496944" cy="522250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Ovaj model se zasniva na ponavljanju četiri osnovne faze za interakciju: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Faza pripreme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se sastoji od sledećih aktivnosti: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zahteva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zahteva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Faza pregovaranja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se sastoji od sledećih aktivnosti: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ponude 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ponude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kontra ponude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kontraponude 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ponude korisniku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narudžbine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narudžbine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Obaveznica	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rgbClr val="00B050"/>
                </a:solidFill>
                <a:latin typeface="Cambria" pitchFamily="18" charset="0"/>
              </a:rPr>
              <a:t>primer</a:t>
            </a:r>
            <a:endParaRPr lang="en-US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628800"/>
            <a:ext cx="8496944" cy="468052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Faza izvršavanja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se sastoji od 3 aktivnosti: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Potvrda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Izvršenje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Objava isporuke i isporuka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Faza prihvatanja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, uključuje sledeće aktivnosti: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Potvrda isporuke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Prihvatanje (primanje)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dostavnice (računa)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Slanje dostavnice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Priprema plaćanja i nazad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Plaćanje</a:t>
            </a:r>
          </a:p>
        </p:txBody>
      </p:sp>
    </p:spTree>
    <p:extLst>
      <p:ext uri="{BB962C8B-B14F-4D97-AF65-F5344CB8AC3E}">
        <p14:creationId xmlns:p14="http://schemas.microsoft.com/office/powerpoint/2010/main" val="11998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768" y="980728"/>
            <a:ext cx="8748464" cy="1656184"/>
          </a:xfrm>
        </p:spPr>
        <p:txBody>
          <a:bodyPr>
            <a:normAutofit fontScale="90000"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Sekvencijalni dijagram – primer</a:t>
            </a:r>
            <a:br>
              <a:rPr lang="sr-Latn-RS" sz="3600" dirty="0">
                <a:solidFill>
                  <a:schemeClr val="tx2"/>
                </a:solidFill>
                <a:latin typeface="Cambria" pitchFamily="18" charset="0"/>
              </a:rPr>
            </a:br>
            <a:r>
              <a:rPr lang="sr-Latn-RS" sz="3600" dirty="0">
                <a:solidFill>
                  <a:srgbClr val="FFC000"/>
                </a:solidFill>
                <a:latin typeface="Cambria" pitchFamily="18" charset="0"/>
              </a:rPr>
              <a:t>kreiranje i uništavanje objekta u sekvencijalnom dijagramu</a:t>
            </a:r>
            <a:endParaRPr lang="en-US" sz="3600" dirty="0">
              <a:solidFill>
                <a:srgbClr val="FFC00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C906FC-AFDF-4201-87D5-EE1C75872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4320480" cy="45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+ UCM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280920" cy="482453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Sekvencijalni dijagrami generalno prikazuju redosled događaja koji se dešavaju.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UCM opisuju uzročnu vezu između odgovornosti (responsibilities), drugim rečima izvršenje odgovornosti X uzrokuje izvršenje odgovornosti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Y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 Međutim, bez razmene poruka između komponenti.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Ovo podstiče izvođenje sekvencijalnog dijagrama na takav način da će morati prvo da se izvrši poruka X, a zatim poruka Y.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Redosled odgovornosti u UCM-ovima dovešće do niza poruka u dijagramu sekvenci.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96944" cy="486916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Dijagram sekvenci – koristi se za specifikaciju vremenskih  zahteva u opisu složenih scenarija – opis toka poruka između  objekata kojima se realizuje odgovarajuća operacija u  sistemu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Spadaju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dijagrame interakcije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–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modeluje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dinamički aspekt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sistema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Interakcija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– ponašanje koje obuhvata skup poruka koje  se razmenjuju između skupa objekata u nekom kontekstu  sa nekom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namenom</a:t>
            </a:r>
            <a:endParaRPr lang="sr-Latn-R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Prikazuje interakcije između objekata u redosledu u kom se dešavaju</a:t>
            </a:r>
          </a:p>
        </p:txBody>
      </p:sp>
    </p:spTree>
    <p:extLst>
      <p:ext uri="{BB962C8B-B14F-4D97-AF65-F5344CB8AC3E}">
        <p14:creationId xmlns:p14="http://schemas.microsoft.com/office/powerpoint/2010/main" val="30718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C603B3A-6FF9-4D75-A545-13A2425E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73016"/>
            <a:ext cx="5715495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30D265-1964-4222-A8A2-851CEBE7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57657"/>
            <a:ext cx="5349704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E626E2-3DCD-45B7-B548-A87F3F9A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645024"/>
            <a:ext cx="5349704" cy="2827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6937A68-11CC-4E00-917A-FDB3231D0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561642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1FDFA8-937B-4E47-A866-703FE40C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66" y="3645024"/>
            <a:ext cx="5448730" cy="28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6D78B1-A91C-4CAC-BDB0-C6E10114A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2" y="1700808"/>
            <a:ext cx="5753599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E17EA2-ABEA-42D8-BBA8-B87F3740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399772"/>
            <a:ext cx="5332133" cy="3026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2F11024-1570-41C5-804C-BAA29AE30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1875"/>
            <a:ext cx="5509737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4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4A2AC6-AB43-4DEE-86B4-9BB179776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01008"/>
            <a:ext cx="5483800" cy="3012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8F5690-6A0A-46C3-8C58-F0EF01A45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29593"/>
            <a:ext cx="556308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DDAD27-7934-435A-BE77-0C743EFCA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0" y="3645024"/>
            <a:ext cx="6273639" cy="274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5870F1D-02CA-41CE-936F-A540CB3BF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5" y="1762721"/>
            <a:ext cx="4435224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542BCF4-F08B-45A9-84D0-00DAC12E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600244"/>
            <a:ext cx="5375212" cy="290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896FFE5-91FD-4A97-B915-37BBBB92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65272"/>
            <a:ext cx="5601185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1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1670E04-B565-4F80-B43C-4BD4DD9B5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73016"/>
            <a:ext cx="5441125" cy="3024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91E5DC-FAD5-48A8-A730-DD981CD3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5608806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6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Mapiranje UCM na SD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E1AE52B-BE46-4E10-A606-3470C318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68" y="3645024"/>
            <a:ext cx="5761032" cy="286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73691F-9618-492F-982F-3B28B2EA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711606"/>
            <a:ext cx="5248037" cy="17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80728"/>
            <a:ext cx="9289032" cy="1080120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video uputstva (Papyrus)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F56E8C2-DDE2-4EA7-9ACE-82C31EA3B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2636912"/>
            <a:ext cx="8280920" cy="36004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hlinkClick r:id="rId2"/>
              </a:rPr>
              <a:t>https://www.youtube.com/watch?v=4qHctzrUl3I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/>
                </a:solidFill>
                <a:latin typeface="Cambria" pitchFamily="18" charset="0"/>
                <a:hlinkClick r:id="rId3"/>
              </a:rPr>
              <a:t>https://www.youtube.com/watch?v=Q9DUHOr_ANA&amp;list=PLoWne5q-c9E_Q2_eAUZKPDA5K0V-O5zXs&amp;index=15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0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496944" cy="410445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Poruka – specifikacija komunikacije između objekata  koja prenosi informaciju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Prijem poruke izaziva akciju – izvršenje naredbe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Fokus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je na redosledu i tipu poruka, a ne na detaljima implementacije poruka</a:t>
            </a:r>
          </a:p>
          <a:p>
            <a:pPr algn="l"/>
            <a:endParaRPr lang="sr-Latn-R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Identifikuju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se sistemski događaji i sistemske operacije za  odgovarajući slučaj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upotrebe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96944" cy="439918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Služe za istraživanje i opisivanje toka aktivnosti, prikazivanje operacija u klasi, slično kao tradicionalni dijagram toka programa.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Mogu se koristiti za opisivanje poslovnih procesa, radnog toka u kontekstu organizacije itd.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Tok aktivnosti može da bude jednostavna operacija, kao što je uvođenje reda u nekom sistemu, ili može da bude složeniji, kao što je kontrolisanje proizvodnje i njen razvoj.	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583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496944" cy="4536504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Mogu prikazati i paralelna ponašanja.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Pridružuju se klasi, odnosno njenoj operaciji ili slučaju korišćenja.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Prikazuju primenu određene operacije u određenoj klasi opisujući akcije i aktivnosti.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Aktivnost je ponašanje objekta dok je u određenom stanju.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Tranzicija je kretanje od aktivnosti do aktivnosti ili od stanja do stanja.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25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79759" y="1844824"/>
            <a:ext cx="5688632" cy="47705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Dijagrami se čitaju odozgo na dole i imaju grananje i razdvajanje za opisivanje uslova i paralelnih aktivnosti.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Razdvanje se koristi kada je veći broj aktivnosti u isto vreme. Nakon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aktivnost1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sledi razdvajanje.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Aktivnost2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aktivnost3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se odvijaju paralelno u isto vreme.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9A3D2A-EB3F-4EFD-8A8D-CFB4594DD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7" y="1628800"/>
            <a:ext cx="2895851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4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79759" y="1844824"/>
            <a:ext cx="5688632" cy="477053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Nakon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aktivnost2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javlja se grananje, koje se priazuje simbolom odluke (prazan romb). Grananje opisuje koje aktivnosti će da se odigraju nakon odgovarajućeg uslova.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Sva grananja se na kraju završavaju u istoj tački koja predstavlja sjedinjavanje i označava kraj grananja.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Nakon sjedinjavanja sve paralelne aktivnosti se kombinuju i spajaju pre završnog stanja.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9A3D2A-EB3F-4EFD-8A8D-CFB4594DD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37" y="1628800"/>
            <a:ext cx="2895851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2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08912" cy="411115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 aktivnosti ima izvesne sličnosti sa dijagramom stanja, ali stanja kod dijagrama aktivnosti se menjaju automatski, odnosno čim se završi jedno stanje prelazi se na drugo.	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Aktivnosti mogu da se podele na podaktivnosti.  Podaktivnosti se dalje mogu deliti na akcije, koje se dalje ne mogu deliti.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95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4896544" cy="411115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Akcije se prikazuju istim simbolom kao aktivnosti (pravougaonik sa zaobljenim ivicama).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Aktivnosti i akcije su povezane putem tranzicija, gde tranzicije na dijagramu aktivnosti čine kontrolni tok.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95BF9F-20AC-4A88-82A6-E252ECA85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52735"/>
            <a:ext cx="2088232" cy="5011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7E8C557-557B-4415-B4C8-8B5F1D17658C}"/>
              </a:ext>
            </a:extLst>
          </p:cNvPr>
          <p:cNvSpPr/>
          <p:nvPr/>
        </p:nvSpPr>
        <p:spPr>
          <a:xfrm>
            <a:off x="5508104" y="6084372"/>
            <a:ext cx="3384376" cy="36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Iterativni proces razvoja softvera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39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Interpretacije termina aktivnost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08912" cy="411115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Interpretacija termina aktivnost zavisi od perspektive iz koje se konstruiše dijagram.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 konceptualnom nivou aktivnost je zadatak koji treba izvršiti, od strane ljudi ili računara.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 implementacionom nivou, aktivnost je metoda ili klasa.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3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– elementi (Papyrus)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568952" cy="447119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Početak – početna tačka: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Završetak – krajnja tačka: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Tranzicije – povezuju akcije: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Akcije i aktivnosti: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Grananja – odluka i stapanje: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Konkurentno grananje i spajanje:	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5153E07-12F7-44C0-9BF7-D8BE7AF6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85" y="1790759"/>
            <a:ext cx="1392087" cy="736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385ACFB-D850-4423-9565-DF5C37547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83" y="2686848"/>
            <a:ext cx="1880290" cy="653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B55C962-9631-4FA6-8D8B-76B86366F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25" y="3686670"/>
            <a:ext cx="1928027" cy="28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AC889C7-D72E-4A5C-A140-8FB450673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44" y="4146119"/>
            <a:ext cx="1691787" cy="876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E9E2B8D-FB64-4485-94BB-27363D872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47" y="5185645"/>
            <a:ext cx="1447925" cy="647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8260CE0-F3AD-430F-9F6D-AB6F033C7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42" y="6013637"/>
            <a:ext cx="108213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4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-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signali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08912" cy="238295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Signali kod dijagrama aktivnosti su objekti koji mogu biti poslati ili primljeni 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Simbol signala odgovara uzroku slanja (petougaonik) tako da liči na pravougaonik sa trouglastim vrhom na jednoj strani.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25F7B1-D488-44B1-B944-996BA2B9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" y="4589363"/>
            <a:ext cx="8937268" cy="1221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200E406B-8FF0-45ED-9DF1-474B2BF376B0}"/>
              </a:ext>
            </a:extLst>
          </p:cNvPr>
          <p:cNvSpPr/>
          <p:nvPr/>
        </p:nvSpPr>
        <p:spPr>
          <a:xfrm>
            <a:off x="2267744" y="5949280"/>
            <a:ext cx="4896544" cy="3600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Primer isporuke proizvoda (deo dijagrama stanja)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3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-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signali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08912" cy="238295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Simbol primanja je oblika ispupčenog pentagona tako da liči na pravougaonik sa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udubljenjem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na jednoj strani.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Simboli slanja i primanja su vezani za objekat pomoću isprekidane linije počev od simbola slanja ili primanja pa do objekta.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25F7B1-D488-44B1-B944-996BA2B9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" y="4589363"/>
            <a:ext cx="8937268" cy="12211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FE7335A-B5E6-4B25-8D51-00BA5F99FDEC}"/>
              </a:ext>
            </a:extLst>
          </p:cNvPr>
          <p:cNvSpPr/>
          <p:nvPr/>
        </p:nvSpPr>
        <p:spPr>
          <a:xfrm>
            <a:off x="2267744" y="5949280"/>
            <a:ext cx="4896544" cy="3600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Primer isporuke proizvoda (deo dijagrama stanja)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73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96944" cy="425516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Dijagram ima dve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dimenzije: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Vremenska (vertikalna) – prikazuje životni vek objekata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Kolekcija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objekata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 aktera (horizontalna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Objekti – predstavljaju vertikalnim linijama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Na vrhu linije – naziv i/ili simbol objekta</a:t>
            </a:r>
          </a:p>
          <a:p>
            <a:pPr marL="342900" indent="-342900" algn="l">
              <a:buFont typeface="Wingdings" pitchFamily="2" charset="2"/>
              <a:buChar char="§"/>
            </a:pP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Aktiviranje objekta – uzak pravougaonik na liniji objekta –  operacija koju objekat obavlja – određena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dužinom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4" name="object 18"/>
          <p:cNvSpPr txBox="1"/>
          <p:nvPr/>
        </p:nvSpPr>
        <p:spPr>
          <a:xfrm>
            <a:off x="2514137" y="4485079"/>
            <a:ext cx="3122976" cy="77463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35621" rIns="0" bIns="0" rtlCol="0">
            <a:spAutoFit/>
          </a:bodyPr>
          <a:lstStyle/>
          <a:p>
            <a:pPr marL="640080" marR="441923" indent="-443592">
              <a:spcBef>
                <a:spcPts val="280"/>
              </a:spcBef>
            </a:pPr>
            <a:r>
              <a:rPr sz="2400" u="sng" spc="-13" dirty="0" err="1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Naziv</a:t>
            </a:r>
            <a:r>
              <a:rPr sz="2400" u="sng" spc="9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 </a:t>
            </a:r>
            <a:r>
              <a:rPr sz="2400" u="sng" spc="-9" dirty="0" err="1" smtClean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objekta</a:t>
            </a:r>
            <a:r>
              <a:rPr sz="2400" u="sng" spc="-9" dirty="0" smtClean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: </a:t>
            </a:r>
            <a:r>
              <a:rPr sz="2400" u="sng" spc="-18" dirty="0" err="1" smtClean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Naziv</a:t>
            </a:r>
            <a:r>
              <a:rPr lang="sr-Latn-RS" sz="2400" u="sng" spc="-18" dirty="0" smtClean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 </a:t>
            </a:r>
            <a:r>
              <a:rPr sz="2400" u="sng" spc="-9" dirty="0" err="1" smtClean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Cambria" pitchFamily="18" charset="0"/>
                <a:ea typeface="Cambria" pitchFamily="18" charset="0"/>
                <a:cs typeface="Arial"/>
              </a:rPr>
              <a:t>koncepta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3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-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signali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208912" cy="238295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Ako se radi o simbolu primanja, strelica ukazuje daleko od objekta, odnosno do nekog drugog simbola primanja.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Prikazivanje objekata slanja ili primanja je opciono i ne mora da se ubacuje dijagram.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25F7B1-D488-44B1-B944-996BA2B9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" y="4589363"/>
            <a:ext cx="8937268" cy="1221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5A9CFF73-D041-42AA-BA19-BFABAD46C8ED}"/>
              </a:ext>
            </a:extLst>
          </p:cNvPr>
          <p:cNvSpPr/>
          <p:nvPr/>
        </p:nvSpPr>
        <p:spPr>
          <a:xfrm>
            <a:off x="2267744" y="5949280"/>
            <a:ext cx="4896544" cy="3600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Primer isporuke proizvoda (deo dijagrama stanja)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464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8712968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signali 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- 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4947A32-0721-4347-A8F5-0A63C558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8093497" cy="487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07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08720"/>
            <a:ext cx="8712968" cy="100811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–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slanje i prijem signala 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- 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305C2D-623B-4477-A0EE-E9D92DA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" y="1988840"/>
            <a:ext cx="8418961" cy="4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836712"/>
            <a:ext cx="6516216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- primer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CB9281-BE6C-4E88-8DE9-2AC6DBCD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801483" cy="49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5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Kada koristiti dijagrame aktivnosti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24936" cy="447119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opis toka kontrole od aktivnosti do aktivnosti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Kao pomoć u analizi slučajeva korišćenja radi razumevanja koje akcije treba da se sprovedu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Pomažu u identifikaciji proširenja slučajeva korišćenja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prikaze modela toka (workflow) i poslovnih procesa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modelovanje sekvencionalnih i konkurentnih koraka u računarskim procesima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65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Kada </a:t>
            </a:r>
            <a:r>
              <a:rPr lang="sr-Latn-RS" b="1" dirty="0">
                <a:solidFill>
                  <a:schemeClr val="tx2"/>
                </a:solidFill>
                <a:latin typeface="Cambria" pitchFamily="18" charset="0"/>
              </a:rPr>
              <a:t>ne</a:t>
            </a:r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 koristiti dijagrame aktivnosti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424936" cy="447119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Ako je slučaj korišćenja vrlo jednostavan i grafička interpretacija ne bi bila od koristi.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slučajevima kada se ispituje kako objekti kolaboriraju, tada se preporučuje upotreba dijagrama interakcije.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slučajevima kada želimo videti kako se objekat ponaša u toku životnog ciklusa, tada se preporučuju dijagrami stanja.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76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1268760"/>
            <a:ext cx="864096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– primer aktivnosti studenata u toku studija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95536" y="2492896"/>
            <a:ext cx="8424936" cy="3600399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 početku studija student upisuje prvu godinu. 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Nakon toga student paralelno ide i na predavanja i na vežbe iz više predmeta. 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 završetku ovih aktivnosti student dobija potpise. Ako je dobio potpis student overava semestar, inače obnavlja godinu.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Nakon overe semestra, ukoliko je zadovoljio uslove, student upisuje narednu godinu, a u suprotnom obnavlja godinu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aktivnosti – primer aktivnosti studenata u toku studija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F9AB9D-A196-4216-BB92-5D6FD7BD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2" y="2204864"/>
            <a:ext cx="867085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85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060848"/>
            <a:ext cx="8496944" cy="410445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Sistem se posmatra kao konačni automat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Ima konačni broj stanja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Automat opisuje kako sistem menja svoja stanja u zavisnosti od događaja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Dijagrami stanja se koriste da bi se opisalo ponašanje sistema, odnosno da bi se opisale promene stanja sistema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Predstavlja određeno vreme u kojem objekat  zadovoljava neki uslov, izvršava aktivnost ili  čeka na neki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događaj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060848"/>
            <a:ext cx="8496944" cy="417646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Objekat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je u nekom stanju konačno dugo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Stanje je rezultat prethodno izvršenih aktivnosti  nad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objektom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U toku životnog ciklusa stanja su aktivna i  neaktivna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Aktivno je kad objekat prelazi u neko stanje, a  neaktivno kad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iza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đ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e </a:t>
            </a: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iz posmatranog 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stanja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vi-VN" sz="2400" dirty="0">
                <a:solidFill>
                  <a:schemeClr val="tx2"/>
                </a:solidFill>
                <a:latin typeface="Cambria" pitchFamily="18" charset="0"/>
              </a:rPr>
              <a:t>Stanja mogu biti neimenovana (različita), a  mogu nosti i isti naziv (označavaju isto stanje</a:t>
            </a:r>
            <a:r>
              <a:rPr lang="vi-VN" sz="2400" dirty="0" smtClean="0">
                <a:solidFill>
                  <a:schemeClr val="tx2"/>
                </a:solidFill>
                <a:latin typeface="Cambria" pitchFamily="18" charset="0"/>
              </a:rPr>
              <a:t>)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.</a:t>
            </a:r>
            <a:endParaRPr lang="vi-VN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notacija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FD2E456-F702-4CE3-BACC-495DD5076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" y="2060848"/>
            <a:ext cx="9007621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10445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Dijagrami stanja opisuju sva moguća stanja objekta i događaje pod čijim dejstvom objekat prelazi iz jednog u drugo stanje.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Svaki dijagram obično predstavlja objekte jedne klase i prate se različita stanja objekta kroz sistem.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Ovi dijagrami pokazuju koja stanja objekat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može da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ima i kako različiti događaji mogu da utiču na ta stanja tokom vremena.</a:t>
            </a:r>
          </a:p>
        </p:txBody>
      </p:sp>
    </p:spTree>
    <p:extLst>
      <p:ext uri="{BB962C8B-B14F-4D97-AF65-F5344CB8AC3E}">
        <p14:creationId xmlns:p14="http://schemas.microsoft.com/office/powerpoint/2010/main" val="20290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656" y="1268760"/>
            <a:ext cx="4866902" cy="62679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40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Primer</a:t>
            </a:r>
            <a:r>
              <a:rPr sz="4000" spc="-31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sz="40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jednog</a:t>
            </a:r>
            <a:r>
              <a:rPr sz="4000" spc="-18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sz="40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stanja</a:t>
            </a:r>
          </a:p>
        </p:txBody>
      </p:sp>
      <p:sp>
        <p:nvSpPr>
          <p:cNvPr id="3" name="object 3"/>
          <p:cNvSpPr/>
          <p:nvPr/>
        </p:nvSpPr>
        <p:spPr>
          <a:xfrm>
            <a:off x="2051720" y="2353152"/>
            <a:ext cx="4170185" cy="3596128"/>
          </a:xfrm>
          <a:custGeom>
            <a:avLst/>
            <a:gdLst/>
            <a:ahLst/>
            <a:cxnLst/>
            <a:rect l="l" t="t" r="r" b="b"/>
            <a:pathLst>
              <a:path w="4876800" h="3962400">
                <a:moveTo>
                  <a:pt x="495299" y="0"/>
                </a:moveTo>
                <a:lnTo>
                  <a:pt x="447478" y="2259"/>
                </a:lnTo>
                <a:lnTo>
                  <a:pt x="400968" y="8902"/>
                </a:lnTo>
                <a:lnTo>
                  <a:pt x="355976" y="19723"/>
                </a:lnTo>
                <a:lnTo>
                  <a:pt x="312705" y="34518"/>
                </a:lnTo>
                <a:lnTo>
                  <a:pt x="271360" y="53082"/>
                </a:lnTo>
                <a:lnTo>
                  <a:pt x="232147" y="75210"/>
                </a:lnTo>
                <a:lnTo>
                  <a:pt x="195269" y="100697"/>
                </a:lnTo>
                <a:lnTo>
                  <a:pt x="160931" y="129339"/>
                </a:lnTo>
                <a:lnTo>
                  <a:pt x="129339" y="160931"/>
                </a:lnTo>
                <a:lnTo>
                  <a:pt x="100697" y="195269"/>
                </a:lnTo>
                <a:lnTo>
                  <a:pt x="75210" y="232147"/>
                </a:lnTo>
                <a:lnTo>
                  <a:pt x="53082" y="271360"/>
                </a:lnTo>
                <a:lnTo>
                  <a:pt x="34518" y="312705"/>
                </a:lnTo>
                <a:lnTo>
                  <a:pt x="19723" y="355976"/>
                </a:lnTo>
                <a:lnTo>
                  <a:pt x="8902" y="400968"/>
                </a:lnTo>
                <a:lnTo>
                  <a:pt x="2259" y="447478"/>
                </a:lnTo>
                <a:lnTo>
                  <a:pt x="0" y="495299"/>
                </a:lnTo>
                <a:lnTo>
                  <a:pt x="0" y="3467099"/>
                </a:lnTo>
                <a:lnTo>
                  <a:pt x="2259" y="3514683"/>
                </a:lnTo>
                <a:lnTo>
                  <a:pt x="8902" y="3561012"/>
                </a:lnTo>
                <a:lnTo>
                  <a:pt x="19723" y="3605876"/>
                </a:lnTo>
                <a:lnTo>
                  <a:pt x="34518" y="3649065"/>
                </a:lnTo>
                <a:lnTo>
                  <a:pt x="53082" y="3690369"/>
                </a:lnTo>
                <a:lnTo>
                  <a:pt x="75210" y="3729577"/>
                </a:lnTo>
                <a:lnTo>
                  <a:pt x="100697" y="3766479"/>
                </a:lnTo>
                <a:lnTo>
                  <a:pt x="129339" y="3800864"/>
                </a:lnTo>
                <a:lnTo>
                  <a:pt x="160931" y="3832523"/>
                </a:lnTo>
                <a:lnTo>
                  <a:pt x="195269" y="3861246"/>
                </a:lnTo>
                <a:lnTo>
                  <a:pt x="232147" y="3886820"/>
                </a:lnTo>
                <a:lnTo>
                  <a:pt x="271360" y="3909038"/>
                </a:lnTo>
                <a:lnTo>
                  <a:pt x="312705" y="3927687"/>
                </a:lnTo>
                <a:lnTo>
                  <a:pt x="355976" y="3942558"/>
                </a:lnTo>
                <a:lnTo>
                  <a:pt x="400968" y="3953441"/>
                </a:lnTo>
                <a:lnTo>
                  <a:pt x="447478" y="3960125"/>
                </a:lnTo>
                <a:lnTo>
                  <a:pt x="495299" y="3962399"/>
                </a:lnTo>
                <a:lnTo>
                  <a:pt x="4381499" y="3962399"/>
                </a:lnTo>
                <a:lnTo>
                  <a:pt x="4429083" y="3960125"/>
                </a:lnTo>
                <a:lnTo>
                  <a:pt x="4475412" y="3953441"/>
                </a:lnTo>
                <a:lnTo>
                  <a:pt x="4520276" y="3942558"/>
                </a:lnTo>
                <a:lnTo>
                  <a:pt x="4563465" y="3927687"/>
                </a:lnTo>
                <a:lnTo>
                  <a:pt x="4604769" y="3909038"/>
                </a:lnTo>
                <a:lnTo>
                  <a:pt x="4643977" y="3886820"/>
                </a:lnTo>
                <a:lnTo>
                  <a:pt x="4680879" y="3861246"/>
                </a:lnTo>
                <a:lnTo>
                  <a:pt x="4715264" y="3832523"/>
                </a:lnTo>
                <a:lnTo>
                  <a:pt x="4746923" y="3800864"/>
                </a:lnTo>
                <a:lnTo>
                  <a:pt x="4775646" y="3766479"/>
                </a:lnTo>
                <a:lnTo>
                  <a:pt x="4801220" y="3729577"/>
                </a:lnTo>
                <a:lnTo>
                  <a:pt x="4823438" y="3690369"/>
                </a:lnTo>
                <a:lnTo>
                  <a:pt x="4842087" y="3649065"/>
                </a:lnTo>
                <a:lnTo>
                  <a:pt x="4856958" y="3605876"/>
                </a:lnTo>
                <a:lnTo>
                  <a:pt x="4867841" y="3561012"/>
                </a:lnTo>
                <a:lnTo>
                  <a:pt x="4874525" y="3514683"/>
                </a:lnTo>
                <a:lnTo>
                  <a:pt x="4876799" y="3467099"/>
                </a:lnTo>
                <a:lnTo>
                  <a:pt x="4876799" y="495299"/>
                </a:lnTo>
                <a:lnTo>
                  <a:pt x="4874525" y="447478"/>
                </a:lnTo>
                <a:lnTo>
                  <a:pt x="4867841" y="400968"/>
                </a:lnTo>
                <a:lnTo>
                  <a:pt x="4856958" y="355976"/>
                </a:lnTo>
                <a:lnTo>
                  <a:pt x="4842087" y="312705"/>
                </a:lnTo>
                <a:lnTo>
                  <a:pt x="4823438" y="271360"/>
                </a:lnTo>
                <a:lnTo>
                  <a:pt x="4801220" y="232147"/>
                </a:lnTo>
                <a:lnTo>
                  <a:pt x="4775646" y="195269"/>
                </a:lnTo>
                <a:lnTo>
                  <a:pt x="4746923" y="160931"/>
                </a:lnTo>
                <a:lnTo>
                  <a:pt x="4715264" y="129339"/>
                </a:lnTo>
                <a:lnTo>
                  <a:pt x="4680879" y="100697"/>
                </a:lnTo>
                <a:lnTo>
                  <a:pt x="4643977" y="75210"/>
                </a:lnTo>
                <a:lnTo>
                  <a:pt x="4604769" y="53082"/>
                </a:lnTo>
                <a:lnTo>
                  <a:pt x="4563465" y="34518"/>
                </a:lnTo>
                <a:lnTo>
                  <a:pt x="4520276" y="19723"/>
                </a:lnTo>
                <a:lnTo>
                  <a:pt x="4475412" y="8902"/>
                </a:lnTo>
                <a:lnTo>
                  <a:pt x="4429083" y="2259"/>
                </a:lnTo>
                <a:lnTo>
                  <a:pt x="4381499" y="0"/>
                </a:lnTo>
                <a:lnTo>
                  <a:pt x="495299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9495" y="2353152"/>
            <a:ext cx="3352625" cy="296589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621353" algn="ctr">
              <a:spcBef>
                <a:spcPts val="88"/>
              </a:spcBef>
            </a:pP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Uknjižen</a:t>
            </a:r>
          </a:p>
          <a:p>
            <a:pPr>
              <a:spcBef>
                <a:spcPts val="39"/>
              </a:spcBef>
            </a:pP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 Narrow"/>
            </a:endParaRPr>
          </a:p>
          <a:p>
            <a:pPr marL="11135" marR="4454"/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entry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/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n</a:t>
            </a:r>
            <a:r>
              <a:rPr sz="24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adjistavku</a:t>
            </a:r>
            <a:r>
              <a:rPr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(</a:t>
            </a:r>
            <a:r>
              <a:rPr sz="24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stav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) </a:t>
            </a:r>
            <a:r>
              <a:rPr sz="2400" spc="-627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exit</a:t>
            </a:r>
            <a:r>
              <a:rPr sz="2400" spc="-26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/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</a:t>
            </a:r>
            <a:r>
              <a:rPr sz="24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uravnoteži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 Narrow"/>
            </a:endParaRPr>
          </a:p>
          <a:p>
            <a:pPr marL="11135"/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do</a:t>
            </a:r>
            <a:r>
              <a:rPr sz="2400" spc="-18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/</a:t>
            </a:r>
            <a:r>
              <a:rPr sz="2400" spc="-3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kontiraj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 Narrow"/>
            </a:endParaRPr>
          </a:p>
          <a:p>
            <a:pPr>
              <a:spcBef>
                <a:spcPts val="35"/>
              </a:spcBef>
            </a:pP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 Narrow"/>
            </a:endParaRPr>
          </a:p>
          <a:p>
            <a:pPr marL="11135" marR="1481560"/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učitan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 uravn</a:t>
            </a:r>
            <a:r>
              <a:rPr sz="2400" spc="-13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o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t</a:t>
            </a:r>
            <a:r>
              <a:rPr sz="2400" spc="-13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e</a:t>
            </a:r>
            <a:r>
              <a:rPr sz="2400" spc="-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ž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 Narrow"/>
              </a:rPr>
              <a:t>en</a:t>
            </a:r>
          </a:p>
        </p:txBody>
      </p:sp>
      <p:sp>
        <p:nvSpPr>
          <p:cNvPr id="5" name="object 5"/>
          <p:cNvSpPr/>
          <p:nvPr/>
        </p:nvSpPr>
        <p:spPr>
          <a:xfrm>
            <a:off x="2051720" y="2737205"/>
            <a:ext cx="4170185" cy="1798064"/>
          </a:xfrm>
          <a:custGeom>
            <a:avLst/>
            <a:gdLst/>
            <a:ahLst/>
            <a:cxnLst/>
            <a:rect l="l" t="t" r="r" b="b"/>
            <a:pathLst>
              <a:path w="4876800" h="1981200">
                <a:moveTo>
                  <a:pt x="0" y="0"/>
                </a:moveTo>
                <a:lnTo>
                  <a:pt x="4876799" y="0"/>
                </a:lnTo>
              </a:path>
              <a:path w="4876800" h="1981200">
                <a:moveTo>
                  <a:pt x="0" y="1981199"/>
                </a:moveTo>
                <a:lnTo>
                  <a:pt x="4876799" y="19811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10445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Dijagrame stanja treba koristiti za klase gde je neophodno da su razume bolje ponašanje objekta kroz sistem. Ne zahtevaju sve klase dijagrame stanja.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Ovi dijagrami se kombinuju sa dijagramima aktivnosti i dijagramima interakcije.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Stanje je izraženo preko vrednosti atributa i veza sa drugim objektima. Na primer, stanje objekta je: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	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Račun (objekat) je plaćen (stanje).</a:t>
            </a:r>
          </a:p>
        </p:txBody>
      </p:sp>
    </p:spTree>
    <p:extLst>
      <p:ext uri="{BB962C8B-B14F-4D97-AF65-F5344CB8AC3E}">
        <p14:creationId xmlns:p14="http://schemas.microsoft.com/office/powerpoint/2010/main" val="4105116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– prikaz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10445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Prvo (početno) stanje je rezultat kreiranja odgovarajućeg objekta.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Početno stanje ne prestavlja početak dijagrama. Početak se predstavlja pomoću početnog pseudostanja. Pseudostanje ne predstavlja stanje objekta.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Kraj dijagrama se predstavlja pomoću kranjeg stanja. To podrazumeva da objekat ne može više menjati stanja.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9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496855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Pseudostanje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1560" y="2204864"/>
            <a:ext cx="8208912" cy="381642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Prestavlja stanje prelaza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Povezano je sa prelazom stanja sa jednim ili  više stanja objekta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 predstavlja stvarno stanje objekta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Razlikujemo sledeća pseudostanja: inicijalno,  pseudostanje grananja, pseudostanje  spajanja, stanje odluke, stanje sjedinjavanja  i indikator poslednjeg stanja</a:t>
            </a:r>
          </a:p>
        </p:txBody>
      </p:sp>
    </p:spTree>
    <p:extLst>
      <p:ext uri="{BB962C8B-B14F-4D97-AF65-F5344CB8AC3E}">
        <p14:creationId xmlns:p14="http://schemas.microsoft.com/office/powerpoint/2010/main" val="22806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5616624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Notacija za pseudostanja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1560" y="2204864"/>
            <a:ext cx="8208912" cy="4464496"/>
          </a:xfrm>
        </p:spPr>
        <p:txBody>
          <a:bodyPr>
            <a:normAutofit/>
          </a:bodyPr>
          <a:lstStyle/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Inicijalno pseudostanje</a:t>
            </a: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Pseudostanje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grananja</a:t>
            </a: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Pseudostanje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spajanja</a:t>
            </a: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Stanje odluke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algn="l">
              <a:spcBef>
                <a:spcPts val="0"/>
              </a:spcBef>
            </a:pP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Stanje sjedinjavanja</a:t>
            </a:r>
            <a:endParaRPr lang="en-US" sz="2400" dirty="0" smtClean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Indikator poslednjeg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stanja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grpSp>
        <p:nvGrpSpPr>
          <p:cNvPr id="4" name="object 5"/>
          <p:cNvGrpSpPr/>
          <p:nvPr/>
        </p:nvGrpSpPr>
        <p:grpSpPr>
          <a:xfrm>
            <a:off x="5290464" y="2229782"/>
            <a:ext cx="270397" cy="280948"/>
            <a:chOff x="7779707" y="1411033"/>
            <a:chExt cx="314325" cy="314325"/>
          </a:xfrm>
        </p:grpSpPr>
        <p:sp>
          <p:nvSpPr>
            <p:cNvPr id="6" name="object 6"/>
            <p:cNvSpPr/>
            <p:nvPr/>
          </p:nvSpPr>
          <p:spPr>
            <a:xfrm>
              <a:off x="7784469" y="141579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799" y="152399"/>
                  </a:moveTo>
                  <a:lnTo>
                    <a:pt x="296997" y="104363"/>
                  </a:lnTo>
                  <a:lnTo>
                    <a:pt x="275295" y="62544"/>
                  </a:lnTo>
                  <a:lnTo>
                    <a:pt x="242255" y="29504"/>
                  </a:lnTo>
                  <a:lnTo>
                    <a:pt x="200436" y="7802"/>
                  </a:lnTo>
                  <a:lnTo>
                    <a:pt x="152399" y="0"/>
                  </a:lnTo>
                  <a:lnTo>
                    <a:pt x="104363" y="7802"/>
                  </a:lnTo>
                  <a:lnTo>
                    <a:pt x="62544" y="29504"/>
                  </a:lnTo>
                  <a:lnTo>
                    <a:pt x="29504" y="62544"/>
                  </a:lnTo>
                  <a:lnTo>
                    <a:pt x="7802" y="104363"/>
                  </a:lnTo>
                  <a:lnTo>
                    <a:pt x="0" y="152399"/>
                  </a:lnTo>
                  <a:lnTo>
                    <a:pt x="7802" y="200436"/>
                  </a:lnTo>
                  <a:lnTo>
                    <a:pt x="29504" y="242255"/>
                  </a:lnTo>
                  <a:lnTo>
                    <a:pt x="62544" y="275295"/>
                  </a:lnTo>
                  <a:lnTo>
                    <a:pt x="104363" y="296997"/>
                  </a:lnTo>
                  <a:lnTo>
                    <a:pt x="152399" y="304799"/>
                  </a:lnTo>
                  <a:lnTo>
                    <a:pt x="200436" y="296997"/>
                  </a:lnTo>
                  <a:lnTo>
                    <a:pt x="242255" y="275295"/>
                  </a:lnTo>
                  <a:lnTo>
                    <a:pt x="275295" y="242255"/>
                  </a:lnTo>
                  <a:lnTo>
                    <a:pt x="296997" y="200436"/>
                  </a:lnTo>
                  <a:lnTo>
                    <a:pt x="304799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84469" y="141579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0"/>
                  </a:moveTo>
                  <a:lnTo>
                    <a:pt x="104363" y="7802"/>
                  </a:lnTo>
                  <a:lnTo>
                    <a:pt x="62544" y="29504"/>
                  </a:lnTo>
                  <a:lnTo>
                    <a:pt x="29504" y="62544"/>
                  </a:lnTo>
                  <a:lnTo>
                    <a:pt x="7802" y="104363"/>
                  </a:lnTo>
                  <a:lnTo>
                    <a:pt x="0" y="152399"/>
                  </a:lnTo>
                  <a:lnTo>
                    <a:pt x="7802" y="200436"/>
                  </a:lnTo>
                  <a:lnTo>
                    <a:pt x="29504" y="242255"/>
                  </a:lnTo>
                  <a:lnTo>
                    <a:pt x="62544" y="275295"/>
                  </a:lnTo>
                  <a:lnTo>
                    <a:pt x="104363" y="296997"/>
                  </a:lnTo>
                  <a:lnTo>
                    <a:pt x="152399" y="304799"/>
                  </a:lnTo>
                  <a:lnTo>
                    <a:pt x="200436" y="296997"/>
                  </a:lnTo>
                  <a:lnTo>
                    <a:pt x="242255" y="275295"/>
                  </a:lnTo>
                  <a:lnTo>
                    <a:pt x="275295" y="242255"/>
                  </a:lnTo>
                  <a:lnTo>
                    <a:pt x="296997" y="200436"/>
                  </a:lnTo>
                  <a:lnTo>
                    <a:pt x="304799" y="152399"/>
                  </a:lnTo>
                  <a:lnTo>
                    <a:pt x="296997" y="104363"/>
                  </a:lnTo>
                  <a:lnTo>
                    <a:pt x="275295" y="62544"/>
                  </a:lnTo>
                  <a:lnTo>
                    <a:pt x="242255" y="29504"/>
                  </a:lnTo>
                  <a:lnTo>
                    <a:pt x="200436" y="7802"/>
                  </a:lnTo>
                  <a:lnTo>
                    <a:pt x="15239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860032" y="2817595"/>
            <a:ext cx="1146021" cy="539397"/>
            <a:chOff x="7174870" y="2154936"/>
            <a:chExt cx="1524000" cy="594360"/>
          </a:xfrm>
        </p:grpSpPr>
        <p:sp>
          <p:nvSpPr>
            <p:cNvPr id="9" name="object 9"/>
            <p:cNvSpPr/>
            <p:nvPr/>
          </p:nvSpPr>
          <p:spPr>
            <a:xfrm>
              <a:off x="7936870" y="2177795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174865" y="2154948"/>
              <a:ext cx="1524000" cy="594360"/>
            </a:xfrm>
            <a:custGeom>
              <a:avLst/>
              <a:gdLst/>
              <a:ahLst/>
              <a:cxnLst/>
              <a:rect l="l" t="t" r="r" b="b"/>
              <a:pathLst>
                <a:path w="1524000" h="594360">
                  <a:moveTo>
                    <a:pt x="1524000" y="22860"/>
                  </a:moveTo>
                  <a:lnTo>
                    <a:pt x="1353312" y="0"/>
                  </a:lnTo>
                  <a:lnTo>
                    <a:pt x="1345692" y="0"/>
                  </a:lnTo>
                  <a:lnTo>
                    <a:pt x="1338072" y="4572"/>
                  </a:lnTo>
                  <a:lnTo>
                    <a:pt x="1338072" y="13716"/>
                  </a:lnTo>
                  <a:lnTo>
                    <a:pt x="1336548" y="21336"/>
                  </a:lnTo>
                  <a:lnTo>
                    <a:pt x="1341120" y="27432"/>
                  </a:lnTo>
                  <a:lnTo>
                    <a:pt x="1350264" y="28956"/>
                  </a:lnTo>
                  <a:lnTo>
                    <a:pt x="1440561" y="40360"/>
                  </a:lnTo>
                  <a:lnTo>
                    <a:pt x="755904" y="313944"/>
                  </a:lnTo>
                  <a:lnTo>
                    <a:pt x="760615" y="326072"/>
                  </a:lnTo>
                  <a:lnTo>
                    <a:pt x="611124" y="243840"/>
                  </a:lnTo>
                  <a:lnTo>
                    <a:pt x="605028" y="239268"/>
                  </a:lnTo>
                  <a:lnTo>
                    <a:pt x="595884" y="242316"/>
                  </a:lnTo>
                  <a:lnTo>
                    <a:pt x="592836" y="249936"/>
                  </a:lnTo>
                  <a:lnTo>
                    <a:pt x="588264" y="256032"/>
                  </a:lnTo>
                  <a:lnTo>
                    <a:pt x="591312" y="265176"/>
                  </a:lnTo>
                  <a:lnTo>
                    <a:pt x="597408" y="268224"/>
                  </a:lnTo>
                  <a:lnTo>
                    <a:pt x="680097" y="313944"/>
                  </a:lnTo>
                  <a:lnTo>
                    <a:pt x="0" y="313944"/>
                  </a:lnTo>
                  <a:lnTo>
                    <a:pt x="0" y="341376"/>
                  </a:lnTo>
                  <a:lnTo>
                    <a:pt x="680097" y="341376"/>
                  </a:lnTo>
                  <a:lnTo>
                    <a:pt x="597408" y="387096"/>
                  </a:lnTo>
                  <a:lnTo>
                    <a:pt x="591312" y="390144"/>
                  </a:lnTo>
                  <a:lnTo>
                    <a:pt x="588264" y="399288"/>
                  </a:lnTo>
                  <a:lnTo>
                    <a:pt x="592836" y="405384"/>
                  </a:lnTo>
                  <a:lnTo>
                    <a:pt x="595884" y="413004"/>
                  </a:lnTo>
                  <a:lnTo>
                    <a:pt x="605028" y="416052"/>
                  </a:lnTo>
                  <a:lnTo>
                    <a:pt x="611124" y="411480"/>
                  </a:lnTo>
                  <a:lnTo>
                    <a:pt x="733044" y="344424"/>
                  </a:lnTo>
                  <a:lnTo>
                    <a:pt x="761631" y="328701"/>
                  </a:lnTo>
                  <a:lnTo>
                    <a:pt x="757428" y="341376"/>
                  </a:lnTo>
                  <a:lnTo>
                    <a:pt x="1437411" y="545934"/>
                  </a:lnTo>
                  <a:lnTo>
                    <a:pt x="1350264" y="565404"/>
                  </a:lnTo>
                  <a:lnTo>
                    <a:pt x="1342644" y="566928"/>
                  </a:lnTo>
                  <a:lnTo>
                    <a:pt x="1336548" y="574548"/>
                  </a:lnTo>
                  <a:lnTo>
                    <a:pt x="1339596" y="582168"/>
                  </a:lnTo>
                  <a:lnTo>
                    <a:pt x="1341120" y="589788"/>
                  </a:lnTo>
                  <a:lnTo>
                    <a:pt x="1348740" y="594360"/>
                  </a:lnTo>
                  <a:lnTo>
                    <a:pt x="1356360" y="592836"/>
                  </a:lnTo>
                  <a:lnTo>
                    <a:pt x="1501140" y="561238"/>
                  </a:lnTo>
                  <a:lnTo>
                    <a:pt x="1524000" y="556260"/>
                  </a:lnTo>
                  <a:lnTo>
                    <a:pt x="1403604" y="432816"/>
                  </a:lnTo>
                  <a:lnTo>
                    <a:pt x="1399032" y="426720"/>
                  </a:lnTo>
                  <a:lnTo>
                    <a:pt x="1389888" y="426720"/>
                  </a:lnTo>
                  <a:lnTo>
                    <a:pt x="1383792" y="432816"/>
                  </a:lnTo>
                  <a:lnTo>
                    <a:pt x="1377696" y="437388"/>
                  </a:lnTo>
                  <a:lnTo>
                    <a:pt x="1377696" y="446532"/>
                  </a:lnTo>
                  <a:lnTo>
                    <a:pt x="1383792" y="452628"/>
                  </a:lnTo>
                  <a:lnTo>
                    <a:pt x="1448257" y="519010"/>
                  </a:lnTo>
                  <a:lnTo>
                    <a:pt x="805726" y="325729"/>
                  </a:lnTo>
                  <a:lnTo>
                    <a:pt x="1450289" y="68173"/>
                  </a:lnTo>
                  <a:lnTo>
                    <a:pt x="1495044" y="50279"/>
                  </a:lnTo>
                  <a:lnTo>
                    <a:pt x="1502664" y="47244"/>
                  </a:lnTo>
                  <a:lnTo>
                    <a:pt x="1450289" y="68173"/>
                  </a:lnTo>
                  <a:lnTo>
                    <a:pt x="1392936" y="138684"/>
                  </a:lnTo>
                  <a:lnTo>
                    <a:pt x="1388364" y="144780"/>
                  </a:lnTo>
                  <a:lnTo>
                    <a:pt x="1389888" y="153924"/>
                  </a:lnTo>
                  <a:lnTo>
                    <a:pt x="1402080" y="163068"/>
                  </a:lnTo>
                  <a:lnTo>
                    <a:pt x="1411224" y="163068"/>
                  </a:lnTo>
                  <a:lnTo>
                    <a:pt x="1415796" y="156972"/>
                  </a:lnTo>
                  <a:lnTo>
                    <a:pt x="1502664" y="49301"/>
                  </a:lnTo>
                  <a:lnTo>
                    <a:pt x="1524000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860032" y="3648602"/>
            <a:ext cx="1149283" cy="428470"/>
            <a:chOff x="7168774" y="3078480"/>
            <a:chExt cx="1531620" cy="637540"/>
          </a:xfrm>
        </p:grpSpPr>
        <p:sp>
          <p:nvSpPr>
            <p:cNvPr id="12" name="object 12"/>
            <p:cNvSpPr/>
            <p:nvPr/>
          </p:nvSpPr>
          <p:spPr>
            <a:xfrm>
              <a:off x="7170293" y="3078492"/>
              <a:ext cx="1530350" cy="330835"/>
            </a:xfrm>
            <a:custGeom>
              <a:avLst/>
              <a:gdLst/>
              <a:ahLst/>
              <a:cxnLst/>
              <a:rect l="l" t="t" r="r" b="b"/>
              <a:pathLst>
                <a:path w="1530350" h="330835">
                  <a:moveTo>
                    <a:pt x="766572" y="242316"/>
                  </a:moveTo>
                  <a:lnTo>
                    <a:pt x="646176" y="118872"/>
                  </a:lnTo>
                  <a:lnTo>
                    <a:pt x="641604" y="112776"/>
                  </a:lnTo>
                  <a:lnTo>
                    <a:pt x="632460" y="112776"/>
                  </a:lnTo>
                  <a:lnTo>
                    <a:pt x="626364" y="118872"/>
                  </a:lnTo>
                  <a:lnTo>
                    <a:pt x="620268" y="123444"/>
                  </a:lnTo>
                  <a:lnTo>
                    <a:pt x="620268" y="132588"/>
                  </a:lnTo>
                  <a:lnTo>
                    <a:pt x="626364" y="138684"/>
                  </a:lnTo>
                  <a:lnTo>
                    <a:pt x="690829" y="205066"/>
                  </a:lnTo>
                  <a:lnTo>
                    <a:pt x="9144" y="0"/>
                  </a:lnTo>
                  <a:lnTo>
                    <a:pt x="0" y="27432"/>
                  </a:lnTo>
                  <a:lnTo>
                    <a:pt x="679983" y="231990"/>
                  </a:lnTo>
                  <a:lnTo>
                    <a:pt x="592836" y="251460"/>
                  </a:lnTo>
                  <a:lnTo>
                    <a:pt x="585216" y="252984"/>
                  </a:lnTo>
                  <a:lnTo>
                    <a:pt x="579120" y="260604"/>
                  </a:lnTo>
                  <a:lnTo>
                    <a:pt x="582168" y="268224"/>
                  </a:lnTo>
                  <a:lnTo>
                    <a:pt x="583692" y="275844"/>
                  </a:lnTo>
                  <a:lnTo>
                    <a:pt x="591312" y="280416"/>
                  </a:lnTo>
                  <a:lnTo>
                    <a:pt x="598932" y="278892"/>
                  </a:lnTo>
                  <a:lnTo>
                    <a:pt x="743712" y="247294"/>
                  </a:lnTo>
                  <a:lnTo>
                    <a:pt x="766572" y="242316"/>
                  </a:lnTo>
                  <a:close/>
                </a:path>
                <a:path w="1530350" h="330835">
                  <a:moveTo>
                    <a:pt x="1530096" y="242316"/>
                  </a:moveTo>
                  <a:lnTo>
                    <a:pt x="1377696" y="158496"/>
                  </a:lnTo>
                  <a:lnTo>
                    <a:pt x="1371600" y="153924"/>
                  </a:lnTo>
                  <a:lnTo>
                    <a:pt x="1362456" y="156972"/>
                  </a:lnTo>
                  <a:lnTo>
                    <a:pt x="1359408" y="164592"/>
                  </a:lnTo>
                  <a:lnTo>
                    <a:pt x="1354836" y="170688"/>
                  </a:lnTo>
                  <a:lnTo>
                    <a:pt x="1357884" y="179832"/>
                  </a:lnTo>
                  <a:lnTo>
                    <a:pt x="1363980" y="182880"/>
                  </a:lnTo>
                  <a:lnTo>
                    <a:pt x="1446669" y="228600"/>
                  </a:lnTo>
                  <a:lnTo>
                    <a:pt x="766572" y="228600"/>
                  </a:lnTo>
                  <a:lnTo>
                    <a:pt x="766572" y="242316"/>
                  </a:lnTo>
                  <a:lnTo>
                    <a:pt x="766572" y="256032"/>
                  </a:lnTo>
                  <a:lnTo>
                    <a:pt x="1446669" y="256032"/>
                  </a:lnTo>
                  <a:lnTo>
                    <a:pt x="1363980" y="301752"/>
                  </a:lnTo>
                  <a:lnTo>
                    <a:pt x="1357884" y="304800"/>
                  </a:lnTo>
                  <a:lnTo>
                    <a:pt x="1354836" y="313944"/>
                  </a:lnTo>
                  <a:lnTo>
                    <a:pt x="1359408" y="320040"/>
                  </a:lnTo>
                  <a:lnTo>
                    <a:pt x="1362456" y="327660"/>
                  </a:lnTo>
                  <a:lnTo>
                    <a:pt x="1371600" y="330708"/>
                  </a:lnTo>
                  <a:lnTo>
                    <a:pt x="1377696" y="326136"/>
                  </a:lnTo>
                  <a:lnTo>
                    <a:pt x="1499616" y="259080"/>
                  </a:lnTo>
                  <a:lnTo>
                    <a:pt x="1530096" y="2423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936869" y="3092195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399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168774" y="3374136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29">
                  <a:moveTo>
                    <a:pt x="713987" y="44066"/>
                  </a:moveTo>
                  <a:lnTo>
                    <a:pt x="684662" y="40362"/>
                  </a:lnTo>
                  <a:lnTo>
                    <a:pt x="0" y="313944"/>
                  </a:lnTo>
                  <a:lnTo>
                    <a:pt x="10668" y="341376"/>
                  </a:lnTo>
                  <a:lnTo>
                    <a:pt x="694379" y="68174"/>
                  </a:lnTo>
                  <a:lnTo>
                    <a:pt x="713987" y="44066"/>
                  </a:lnTo>
                  <a:close/>
                </a:path>
                <a:path w="768350" h="341629">
                  <a:moveTo>
                    <a:pt x="768096" y="22860"/>
                  </a:moveTo>
                  <a:lnTo>
                    <a:pt x="597408" y="0"/>
                  </a:lnTo>
                  <a:lnTo>
                    <a:pt x="589788" y="0"/>
                  </a:lnTo>
                  <a:lnTo>
                    <a:pt x="582168" y="4572"/>
                  </a:lnTo>
                  <a:lnTo>
                    <a:pt x="582168" y="13716"/>
                  </a:lnTo>
                  <a:lnTo>
                    <a:pt x="580644" y="21336"/>
                  </a:lnTo>
                  <a:lnTo>
                    <a:pt x="585216" y="27432"/>
                  </a:lnTo>
                  <a:lnTo>
                    <a:pt x="594360" y="28956"/>
                  </a:lnTo>
                  <a:lnTo>
                    <a:pt x="684662" y="40362"/>
                  </a:lnTo>
                  <a:lnTo>
                    <a:pt x="736092" y="19812"/>
                  </a:lnTo>
                  <a:lnTo>
                    <a:pt x="746760" y="47244"/>
                  </a:lnTo>
                  <a:lnTo>
                    <a:pt x="746760" y="49304"/>
                  </a:lnTo>
                  <a:lnTo>
                    <a:pt x="768096" y="22860"/>
                  </a:lnTo>
                  <a:close/>
                </a:path>
                <a:path w="768350" h="341629">
                  <a:moveTo>
                    <a:pt x="746760" y="49304"/>
                  </a:moveTo>
                  <a:lnTo>
                    <a:pt x="746760" y="47244"/>
                  </a:lnTo>
                  <a:lnTo>
                    <a:pt x="694379" y="68174"/>
                  </a:lnTo>
                  <a:lnTo>
                    <a:pt x="637032" y="138684"/>
                  </a:lnTo>
                  <a:lnTo>
                    <a:pt x="632460" y="144780"/>
                  </a:lnTo>
                  <a:lnTo>
                    <a:pt x="633984" y="153924"/>
                  </a:lnTo>
                  <a:lnTo>
                    <a:pt x="646176" y="163068"/>
                  </a:lnTo>
                  <a:lnTo>
                    <a:pt x="655320" y="163068"/>
                  </a:lnTo>
                  <a:lnTo>
                    <a:pt x="659892" y="156972"/>
                  </a:lnTo>
                  <a:lnTo>
                    <a:pt x="746760" y="49304"/>
                  </a:lnTo>
                  <a:close/>
                </a:path>
                <a:path w="768350" h="341629">
                  <a:moveTo>
                    <a:pt x="746760" y="47244"/>
                  </a:moveTo>
                  <a:lnTo>
                    <a:pt x="736092" y="19812"/>
                  </a:lnTo>
                  <a:lnTo>
                    <a:pt x="684662" y="40362"/>
                  </a:lnTo>
                  <a:lnTo>
                    <a:pt x="713987" y="44066"/>
                  </a:lnTo>
                  <a:lnTo>
                    <a:pt x="729996" y="24384"/>
                  </a:lnTo>
                  <a:lnTo>
                    <a:pt x="739140" y="47244"/>
                  </a:lnTo>
                  <a:lnTo>
                    <a:pt x="739140" y="50288"/>
                  </a:lnTo>
                  <a:lnTo>
                    <a:pt x="746760" y="47244"/>
                  </a:lnTo>
                  <a:close/>
                </a:path>
                <a:path w="768350" h="341629">
                  <a:moveTo>
                    <a:pt x="739140" y="50288"/>
                  </a:moveTo>
                  <a:lnTo>
                    <a:pt x="739140" y="47244"/>
                  </a:lnTo>
                  <a:lnTo>
                    <a:pt x="713987" y="44066"/>
                  </a:lnTo>
                  <a:lnTo>
                    <a:pt x="694379" y="68174"/>
                  </a:lnTo>
                  <a:lnTo>
                    <a:pt x="739140" y="50288"/>
                  </a:lnTo>
                  <a:close/>
                </a:path>
                <a:path w="768350" h="341629">
                  <a:moveTo>
                    <a:pt x="739140" y="47244"/>
                  </a:moveTo>
                  <a:lnTo>
                    <a:pt x="729996" y="24384"/>
                  </a:lnTo>
                  <a:lnTo>
                    <a:pt x="713987" y="44066"/>
                  </a:lnTo>
                  <a:lnTo>
                    <a:pt x="739140" y="47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773322" y="4256135"/>
            <a:ext cx="1238838" cy="757041"/>
            <a:chOff x="6870070" y="4292345"/>
            <a:chExt cx="1754505" cy="935355"/>
          </a:xfrm>
        </p:grpSpPr>
        <p:sp>
          <p:nvSpPr>
            <p:cNvPr id="16" name="object 16"/>
            <p:cNvSpPr/>
            <p:nvPr/>
          </p:nvSpPr>
          <p:spPr>
            <a:xfrm>
              <a:off x="6870070" y="4451603"/>
              <a:ext cx="611505" cy="177165"/>
            </a:xfrm>
            <a:custGeom>
              <a:avLst/>
              <a:gdLst/>
              <a:ahLst/>
              <a:cxnLst/>
              <a:rect l="l" t="t" r="r" b="b"/>
              <a:pathLst>
                <a:path w="611504" h="177164">
                  <a:moveTo>
                    <a:pt x="552498" y="88392"/>
                  </a:moveTo>
                  <a:lnTo>
                    <a:pt x="527693" y="74676"/>
                  </a:lnTo>
                  <a:lnTo>
                    <a:pt x="0" y="74676"/>
                  </a:lnTo>
                  <a:lnTo>
                    <a:pt x="0" y="102108"/>
                  </a:lnTo>
                  <a:lnTo>
                    <a:pt x="527693" y="102108"/>
                  </a:lnTo>
                  <a:lnTo>
                    <a:pt x="552498" y="88392"/>
                  </a:lnTo>
                  <a:close/>
                </a:path>
                <a:path w="611504" h="177164">
                  <a:moveTo>
                    <a:pt x="611124" y="88392"/>
                  </a:moveTo>
                  <a:lnTo>
                    <a:pt x="458724" y="4572"/>
                  </a:lnTo>
                  <a:lnTo>
                    <a:pt x="452628" y="0"/>
                  </a:lnTo>
                  <a:lnTo>
                    <a:pt x="443484" y="3048"/>
                  </a:lnTo>
                  <a:lnTo>
                    <a:pt x="440436" y="10668"/>
                  </a:lnTo>
                  <a:lnTo>
                    <a:pt x="435864" y="16764"/>
                  </a:lnTo>
                  <a:lnTo>
                    <a:pt x="438912" y="25908"/>
                  </a:lnTo>
                  <a:lnTo>
                    <a:pt x="445008" y="28956"/>
                  </a:lnTo>
                  <a:lnTo>
                    <a:pt x="527693" y="74676"/>
                  </a:lnTo>
                  <a:lnTo>
                    <a:pt x="580644" y="74676"/>
                  </a:lnTo>
                  <a:lnTo>
                    <a:pt x="580644" y="105156"/>
                  </a:lnTo>
                  <a:lnTo>
                    <a:pt x="611124" y="88392"/>
                  </a:lnTo>
                  <a:close/>
                </a:path>
                <a:path w="611504" h="177164">
                  <a:moveTo>
                    <a:pt x="580644" y="105156"/>
                  </a:moveTo>
                  <a:lnTo>
                    <a:pt x="580644" y="102108"/>
                  </a:lnTo>
                  <a:lnTo>
                    <a:pt x="527693" y="102108"/>
                  </a:lnTo>
                  <a:lnTo>
                    <a:pt x="445008" y="147828"/>
                  </a:lnTo>
                  <a:lnTo>
                    <a:pt x="438912" y="150876"/>
                  </a:lnTo>
                  <a:lnTo>
                    <a:pt x="435864" y="160020"/>
                  </a:lnTo>
                  <a:lnTo>
                    <a:pt x="440436" y="166116"/>
                  </a:lnTo>
                  <a:lnTo>
                    <a:pt x="443484" y="173736"/>
                  </a:lnTo>
                  <a:lnTo>
                    <a:pt x="452628" y="176784"/>
                  </a:lnTo>
                  <a:lnTo>
                    <a:pt x="458724" y="172212"/>
                  </a:lnTo>
                  <a:lnTo>
                    <a:pt x="580644" y="105156"/>
                  </a:lnTo>
                  <a:close/>
                </a:path>
                <a:path w="611504" h="177164">
                  <a:moveTo>
                    <a:pt x="580644" y="102108"/>
                  </a:moveTo>
                  <a:lnTo>
                    <a:pt x="580644" y="74676"/>
                  </a:lnTo>
                  <a:lnTo>
                    <a:pt x="527693" y="74676"/>
                  </a:lnTo>
                  <a:lnTo>
                    <a:pt x="552498" y="88392"/>
                  </a:lnTo>
                  <a:lnTo>
                    <a:pt x="574548" y="76200"/>
                  </a:lnTo>
                  <a:lnTo>
                    <a:pt x="574548" y="102108"/>
                  </a:lnTo>
                  <a:lnTo>
                    <a:pt x="580644" y="102108"/>
                  </a:lnTo>
                  <a:close/>
                </a:path>
                <a:path w="611504" h="177164">
                  <a:moveTo>
                    <a:pt x="574548" y="102108"/>
                  </a:moveTo>
                  <a:lnTo>
                    <a:pt x="574548" y="100584"/>
                  </a:lnTo>
                  <a:lnTo>
                    <a:pt x="552498" y="88392"/>
                  </a:lnTo>
                  <a:lnTo>
                    <a:pt x="527693" y="102108"/>
                  </a:lnTo>
                  <a:lnTo>
                    <a:pt x="574548" y="102108"/>
                  </a:lnTo>
                  <a:close/>
                </a:path>
                <a:path w="611504" h="177164">
                  <a:moveTo>
                    <a:pt x="574548" y="100584"/>
                  </a:moveTo>
                  <a:lnTo>
                    <a:pt x="574548" y="76200"/>
                  </a:lnTo>
                  <a:lnTo>
                    <a:pt x="552498" y="88392"/>
                  </a:lnTo>
                  <a:lnTo>
                    <a:pt x="574548" y="100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479670" y="4311395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342899" y="0"/>
                  </a:moveTo>
                  <a:lnTo>
                    <a:pt x="0" y="228599"/>
                  </a:lnTo>
                  <a:lnTo>
                    <a:pt x="342899" y="457199"/>
                  </a:lnTo>
                  <a:lnTo>
                    <a:pt x="685799" y="228599"/>
                  </a:lnTo>
                  <a:lnTo>
                    <a:pt x="342899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72273" y="4451616"/>
              <a:ext cx="852169" cy="775970"/>
            </a:xfrm>
            <a:custGeom>
              <a:avLst/>
              <a:gdLst/>
              <a:ahLst/>
              <a:cxnLst/>
              <a:rect l="l" t="t" r="r" b="b"/>
              <a:pathLst>
                <a:path w="852170" h="775970">
                  <a:moveTo>
                    <a:pt x="176784" y="617220"/>
                  </a:moveTo>
                  <a:lnTo>
                    <a:pt x="173736" y="608076"/>
                  </a:lnTo>
                  <a:lnTo>
                    <a:pt x="166116" y="605028"/>
                  </a:lnTo>
                  <a:lnTo>
                    <a:pt x="160020" y="600456"/>
                  </a:lnTo>
                  <a:lnTo>
                    <a:pt x="150876" y="603504"/>
                  </a:lnTo>
                  <a:lnTo>
                    <a:pt x="147828" y="609600"/>
                  </a:lnTo>
                  <a:lnTo>
                    <a:pt x="102108" y="692277"/>
                  </a:lnTo>
                  <a:lnTo>
                    <a:pt x="102108" y="316992"/>
                  </a:lnTo>
                  <a:lnTo>
                    <a:pt x="74676" y="316992"/>
                  </a:lnTo>
                  <a:lnTo>
                    <a:pt x="74676" y="692277"/>
                  </a:lnTo>
                  <a:lnTo>
                    <a:pt x="28956" y="609600"/>
                  </a:lnTo>
                  <a:lnTo>
                    <a:pt x="25908" y="603504"/>
                  </a:lnTo>
                  <a:lnTo>
                    <a:pt x="16764" y="600456"/>
                  </a:lnTo>
                  <a:lnTo>
                    <a:pt x="10668" y="605028"/>
                  </a:lnTo>
                  <a:lnTo>
                    <a:pt x="3048" y="608076"/>
                  </a:lnTo>
                  <a:lnTo>
                    <a:pt x="0" y="617220"/>
                  </a:lnTo>
                  <a:lnTo>
                    <a:pt x="4572" y="623316"/>
                  </a:lnTo>
                  <a:lnTo>
                    <a:pt x="74676" y="750773"/>
                  </a:lnTo>
                  <a:lnTo>
                    <a:pt x="88392" y="775716"/>
                  </a:lnTo>
                  <a:lnTo>
                    <a:pt x="102108" y="750773"/>
                  </a:lnTo>
                  <a:lnTo>
                    <a:pt x="172212" y="623316"/>
                  </a:lnTo>
                  <a:lnTo>
                    <a:pt x="176784" y="617220"/>
                  </a:lnTo>
                  <a:close/>
                </a:path>
                <a:path w="852170" h="775970">
                  <a:moveTo>
                    <a:pt x="851916" y="88392"/>
                  </a:moveTo>
                  <a:lnTo>
                    <a:pt x="699516" y="4572"/>
                  </a:lnTo>
                  <a:lnTo>
                    <a:pt x="693420" y="0"/>
                  </a:lnTo>
                  <a:lnTo>
                    <a:pt x="684276" y="3048"/>
                  </a:lnTo>
                  <a:lnTo>
                    <a:pt x="681228" y="10668"/>
                  </a:lnTo>
                  <a:lnTo>
                    <a:pt x="676656" y="16764"/>
                  </a:lnTo>
                  <a:lnTo>
                    <a:pt x="679704" y="25908"/>
                  </a:lnTo>
                  <a:lnTo>
                    <a:pt x="685800" y="28956"/>
                  </a:lnTo>
                  <a:lnTo>
                    <a:pt x="768489" y="74676"/>
                  </a:lnTo>
                  <a:lnTo>
                    <a:pt x="316992" y="74676"/>
                  </a:lnTo>
                  <a:lnTo>
                    <a:pt x="316992" y="102108"/>
                  </a:lnTo>
                  <a:lnTo>
                    <a:pt x="768489" y="102108"/>
                  </a:lnTo>
                  <a:lnTo>
                    <a:pt x="685800" y="147828"/>
                  </a:lnTo>
                  <a:lnTo>
                    <a:pt x="679704" y="150876"/>
                  </a:lnTo>
                  <a:lnTo>
                    <a:pt x="676656" y="160020"/>
                  </a:lnTo>
                  <a:lnTo>
                    <a:pt x="681228" y="166116"/>
                  </a:lnTo>
                  <a:lnTo>
                    <a:pt x="684276" y="173736"/>
                  </a:lnTo>
                  <a:lnTo>
                    <a:pt x="693420" y="176784"/>
                  </a:lnTo>
                  <a:lnTo>
                    <a:pt x="699516" y="172212"/>
                  </a:lnTo>
                  <a:lnTo>
                    <a:pt x="821436" y="105156"/>
                  </a:lnTo>
                  <a:lnTo>
                    <a:pt x="851916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788021" y="5101642"/>
            <a:ext cx="1226366" cy="847638"/>
            <a:chOff x="6870070" y="5435345"/>
            <a:chExt cx="1830705" cy="933450"/>
          </a:xfrm>
        </p:grpSpPr>
        <p:sp>
          <p:nvSpPr>
            <p:cNvPr id="20" name="object 20"/>
            <p:cNvSpPr/>
            <p:nvPr/>
          </p:nvSpPr>
          <p:spPr>
            <a:xfrm>
              <a:off x="7479670" y="5454395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342899" y="0"/>
                  </a:moveTo>
                  <a:lnTo>
                    <a:pt x="0" y="228599"/>
                  </a:lnTo>
                  <a:lnTo>
                    <a:pt x="342899" y="457199"/>
                  </a:lnTo>
                  <a:lnTo>
                    <a:pt x="685799" y="228599"/>
                  </a:lnTo>
                  <a:lnTo>
                    <a:pt x="342899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70065" y="5594616"/>
              <a:ext cx="1830705" cy="774700"/>
            </a:xfrm>
            <a:custGeom>
              <a:avLst/>
              <a:gdLst/>
              <a:ahLst/>
              <a:cxnLst/>
              <a:rect l="l" t="t" r="r" b="b"/>
              <a:pathLst>
                <a:path w="1830704" h="774700">
                  <a:moveTo>
                    <a:pt x="611124" y="88392"/>
                  </a:moveTo>
                  <a:lnTo>
                    <a:pt x="458724" y="4572"/>
                  </a:lnTo>
                  <a:lnTo>
                    <a:pt x="452628" y="0"/>
                  </a:lnTo>
                  <a:lnTo>
                    <a:pt x="443484" y="3048"/>
                  </a:lnTo>
                  <a:lnTo>
                    <a:pt x="440436" y="10668"/>
                  </a:lnTo>
                  <a:lnTo>
                    <a:pt x="435864" y="16764"/>
                  </a:lnTo>
                  <a:lnTo>
                    <a:pt x="438912" y="25908"/>
                  </a:lnTo>
                  <a:lnTo>
                    <a:pt x="445008" y="28956"/>
                  </a:lnTo>
                  <a:lnTo>
                    <a:pt x="527697" y="74676"/>
                  </a:lnTo>
                  <a:lnTo>
                    <a:pt x="0" y="74676"/>
                  </a:lnTo>
                  <a:lnTo>
                    <a:pt x="0" y="102108"/>
                  </a:lnTo>
                  <a:lnTo>
                    <a:pt x="527697" y="102108"/>
                  </a:lnTo>
                  <a:lnTo>
                    <a:pt x="445008" y="147828"/>
                  </a:lnTo>
                  <a:lnTo>
                    <a:pt x="438912" y="150876"/>
                  </a:lnTo>
                  <a:lnTo>
                    <a:pt x="435864" y="160020"/>
                  </a:lnTo>
                  <a:lnTo>
                    <a:pt x="440436" y="166116"/>
                  </a:lnTo>
                  <a:lnTo>
                    <a:pt x="443484" y="173736"/>
                  </a:lnTo>
                  <a:lnTo>
                    <a:pt x="452628" y="176784"/>
                  </a:lnTo>
                  <a:lnTo>
                    <a:pt x="458724" y="172212"/>
                  </a:lnTo>
                  <a:lnTo>
                    <a:pt x="580644" y="105156"/>
                  </a:lnTo>
                  <a:lnTo>
                    <a:pt x="611124" y="88392"/>
                  </a:lnTo>
                  <a:close/>
                </a:path>
                <a:path w="1830704" h="774700">
                  <a:moveTo>
                    <a:pt x="1002792" y="473964"/>
                  </a:moveTo>
                  <a:lnTo>
                    <a:pt x="998220" y="467868"/>
                  </a:lnTo>
                  <a:lnTo>
                    <a:pt x="914400" y="315468"/>
                  </a:lnTo>
                  <a:lnTo>
                    <a:pt x="830580" y="467868"/>
                  </a:lnTo>
                  <a:lnTo>
                    <a:pt x="826008" y="473964"/>
                  </a:lnTo>
                  <a:lnTo>
                    <a:pt x="829056" y="483108"/>
                  </a:lnTo>
                  <a:lnTo>
                    <a:pt x="836676" y="486156"/>
                  </a:lnTo>
                  <a:lnTo>
                    <a:pt x="842772" y="490728"/>
                  </a:lnTo>
                  <a:lnTo>
                    <a:pt x="851916" y="487680"/>
                  </a:lnTo>
                  <a:lnTo>
                    <a:pt x="854964" y="481584"/>
                  </a:lnTo>
                  <a:lnTo>
                    <a:pt x="900684" y="398894"/>
                  </a:lnTo>
                  <a:lnTo>
                    <a:pt x="900684" y="774192"/>
                  </a:lnTo>
                  <a:lnTo>
                    <a:pt x="928116" y="774192"/>
                  </a:lnTo>
                  <a:lnTo>
                    <a:pt x="928116" y="398894"/>
                  </a:lnTo>
                  <a:lnTo>
                    <a:pt x="973836" y="481584"/>
                  </a:lnTo>
                  <a:lnTo>
                    <a:pt x="976884" y="487680"/>
                  </a:lnTo>
                  <a:lnTo>
                    <a:pt x="986028" y="490728"/>
                  </a:lnTo>
                  <a:lnTo>
                    <a:pt x="992124" y="486156"/>
                  </a:lnTo>
                  <a:lnTo>
                    <a:pt x="999744" y="483108"/>
                  </a:lnTo>
                  <a:lnTo>
                    <a:pt x="1002792" y="473964"/>
                  </a:lnTo>
                  <a:close/>
                </a:path>
                <a:path w="1830704" h="774700">
                  <a:moveTo>
                    <a:pt x="1830324" y="88392"/>
                  </a:moveTo>
                  <a:lnTo>
                    <a:pt x="1677924" y="4572"/>
                  </a:lnTo>
                  <a:lnTo>
                    <a:pt x="1671828" y="0"/>
                  </a:lnTo>
                  <a:lnTo>
                    <a:pt x="1662684" y="3048"/>
                  </a:lnTo>
                  <a:lnTo>
                    <a:pt x="1659636" y="10668"/>
                  </a:lnTo>
                  <a:lnTo>
                    <a:pt x="1655064" y="16764"/>
                  </a:lnTo>
                  <a:lnTo>
                    <a:pt x="1658112" y="25908"/>
                  </a:lnTo>
                  <a:lnTo>
                    <a:pt x="1664208" y="28956"/>
                  </a:lnTo>
                  <a:lnTo>
                    <a:pt x="1746897" y="74676"/>
                  </a:lnTo>
                  <a:lnTo>
                    <a:pt x="1295400" y="74676"/>
                  </a:lnTo>
                  <a:lnTo>
                    <a:pt x="1295400" y="102108"/>
                  </a:lnTo>
                  <a:lnTo>
                    <a:pt x="1746897" y="102108"/>
                  </a:lnTo>
                  <a:lnTo>
                    <a:pt x="1664208" y="147828"/>
                  </a:lnTo>
                  <a:lnTo>
                    <a:pt x="1658112" y="150876"/>
                  </a:lnTo>
                  <a:lnTo>
                    <a:pt x="1655064" y="160020"/>
                  </a:lnTo>
                  <a:lnTo>
                    <a:pt x="1659636" y="166116"/>
                  </a:lnTo>
                  <a:lnTo>
                    <a:pt x="1662684" y="173736"/>
                  </a:lnTo>
                  <a:lnTo>
                    <a:pt x="1671828" y="176784"/>
                  </a:lnTo>
                  <a:lnTo>
                    <a:pt x="1677924" y="172212"/>
                  </a:lnTo>
                  <a:lnTo>
                    <a:pt x="1799844" y="105156"/>
                  </a:lnTo>
                  <a:lnTo>
                    <a:pt x="1830324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04048" y="5949280"/>
            <a:ext cx="390955" cy="414938"/>
            <a:chOff x="6526235" y="5987552"/>
            <a:chExt cx="390955" cy="414938"/>
          </a:xfrm>
        </p:grpSpPr>
        <p:sp>
          <p:nvSpPr>
            <p:cNvPr id="23" name="object 22"/>
            <p:cNvSpPr/>
            <p:nvPr/>
          </p:nvSpPr>
          <p:spPr>
            <a:xfrm>
              <a:off x="6526235" y="5987552"/>
              <a:ext cx="390955" cy="414938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599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599" y="457199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199" y="228599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599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object 23"/>
            <p:cNvSpPr txBox="1"/>
            <p:nvPr/>
          </p:nvSpPr>
          <p:spPr>
            <a:xfrm>
              <a:off x="6637878" y="6059011"/>
              <a:ext cx="171586" cy="257465"/>
            </a:xfrm>
            <a:prstGeom prst="rect">
              <a:avLst/>
            </a:prstGeom>
          </p:spPr>
          <p:txBody>
            <a:bodyPr vert="horz" wrap="square" lIns="0" tIns="11135" rIns="0" bIns="0" rtlCol="0">
              <a:spAutoFit/>
            </a:bodyPr>
            <a:lstStyle/>
            <a:p>
              <a:pPr marL="11135">
                <a:spcBef>
                  <a:spcPts val="88"/>
                </a:spcBef>
              </a:pPr>
              <a:r>
                <a:rPr sz="1600" b="1" dirty="0">
                  <a:solidFill>
                    <a:prstClr val="black"/>
                  </a:solidFill>
                  <a:latin typeface="Tahoma"/>
                  <a:cs typeface="Tahoma"/>
                </a:rPr>
                <a:t>H</a:t>
              </a:r>
              <a:endParaRPr sz="1600" dirty="0">
                <a:solidFill>
                  <a:prstClr val="black"/>
                </a:solidFill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4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532859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Inicijalno pseudostanje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1560" y="2204864"/>
            <a:ext cx="8208912" cy="381642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 stanje prelaza povezano sa  početnim stanjem klase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 predstavlja stanje, već ukazuje na početak  dijagrama, tj. na početno stanje objekta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Ima samo izlazni prelaz stanja i njime je  povezan sa početnim stanjem objekta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Izlazni prelaz stanja je neimenovan osim ako je  povezan sa kreiranjem objekta</a:t>
            </a:r>
          </a:p>
        </p:txBody>
      </p:sp>
    </p:spTree>
    <p:extLst>
      <p:ext uri="{BB962C8B-B14F-4D97-AF65-F5344CB8AC3E}">
        <p14:creationId xmlns:p14="http://schemas.microsoft.com/office/powerpoint/2010/main" val="30119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196752"/>
            <a:ext cx="532859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Pseudostanja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11560" y="2204864"/>
            <a:ext cx="8208912" cy="417646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Pseudostanje grananja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Povezuje jedan ulazni prelaz stanja sa 2 ili  više izlaznih prelaza stanja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Ovim izlaznim prelazima stanja se definišu  konkurentni tokovi kontrole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Prelazi stanja ne mogu biti imenovani  uslovom prelaza, ali mogu posedovati akcije  koje se izvršavaju pri prelazu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Pseudostanje spajanja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Povezuje 2 ili više ulazna prelaza stanja sa  jednim izlaznim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 sinhronizaciju tokova kontrole i  podataka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Ni ovi prelazi stanja ne mogu biti imenovani  uslovom prelaza, ali mogu imati akcije  koje se izvršavaju pri prelazu</a:t>
            </a:r>
          </a:p>
        </p:txBody>
      </p:sp>
    </p:spTree>
    <p:extLst>
      <p:ext uri="{BB962C8B-B14F-4D97-AF65-F5344CB8AC3E}">
        <p14:creationId xmlns:p14="http://schemas.microsoft.com/office/powerpoint/2010/main" val="4515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04" y="332656"/>
            <a:ext cx="4822863" cy="632204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4000" spc="-4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Pseudostanj</a:t>
            </a:r>
            <a:r>
              <a:rPr lang="sr-Latn-RS" sz="4000" spc="-4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  <a:endParaRPr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968" y="980728"/>
            <a:ext cx="8330511" cy="548351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 marR="298984">
              <a:spcBef>
                <a:spcPts val="1200"/>
              </a:spcBef>
              <a:buClr>
                <a:srgbClr val="5A8800"/>
              </a:buClr>
              <a:buSzPct val="65625"/>
              <a:tabLst>
                <a:tab pos="311233" algn="l"/>
                <a:tab pos="311790" algn="l"/>
              </a:tabLst>
            </a:pPr>
            <a:r>
              <a:rPr lang="sr-Latn-RS"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Pseudostanje grananja</a:t>
            </a:r>
          </a:p>
          <a:p>
            <a:pPr marL="311790" marR="298984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233" algn="l"/>
                <a:tab pos="311790" algn="l"/>
              </a:tabLst>
            </a:pPr>
            <a:r>
              <a:rPr sz="2400" spc="-4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Povezuje</a:t>
            </a:r>
            <a:r>
              <a:rPr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jedan ulazni prelaz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 2 ili </a:t>
            </a:r>
            <a:r>
              <a:rPr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više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izlaznih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prelaza</a:t>
            </a:r>
            <a:r>
              <a:rPr sz="2400" spc="-9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</a:t>
            </a:r>
            <a:endParaRPr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11790" marR="291746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233" algn="l"/>
                <a:tab pos="311790" algn="l"/>
              </a:tabLst>
            </a:pP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Ovim izlaznim prelazima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 definišu </a:t>
            </a:r>
            <a:r>
              <a:rPr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konkurentni</a:t>
            </a:r>
            <a:r>
              <a:rPr sz="2400" spc="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tokovi</a:t>
            </a:r>
            <a:r>
              <a:rPr sz="2400" spc="-9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kontrole</a:t>
            </a:r>
          </a:p>
          <a:p>
            <a:pPr marL="311790" marR="4454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233" algn="l"/>
                <a:tab pos="311790" algn="l"/>
              </a:tabLst>
            </a:pP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Prelazi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 mogu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biti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imenovani </a:t>
            </a:r>
            <a:r>
              <a:rPr sz="2400" spc="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uslovom prelaza, ali mogu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posedovati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akcije </a:t>
            </a:r>
            <a:r>
              <a:rPr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koje </a:t>
            </a:r>
            <a:r>
              <a:rPr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 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izvršavaju</a:t>
            </a:r>
            <a:r>
              <a:rPr sz="2400" spc="-9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</a:t>
            </a:r>
            <a:r>
              <a:rPr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prelazu</a:t>
            </a:r>
            <a:endParaRPr lang="sr-Latn-R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10578" marR="270589">
              <a:spcBef>
                <a:spcPts val="1200"/>
              </a:spcBef>
              <a:buClr>
                <a:srgbClr val="5A8800"/>
              </a:buClr>
              <a:buSzPct val="65625"/>
              <a:tabLst>
                <a:tab pos="311790" algn="l"/>
              </a:tabLst>
            </a:pPr>
            <a:r>
              <a:rPr lang="sr-Latn-RS"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Pseudostanje spajanja</a:t>
            </a:r>
          </a:p>
          <a:p>
            <a:pPr marL="311233" marR="270589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790" algn="l"/>
              </a:tabLst>
            </a:pPr>
            <a:r>
              <a:rPr lang="en-US" sz="2400" spc="-4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Povezuje</a:t>
            </a:r>
            <a:r>
              <a:rPr lang="en-US"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ili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više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ulazna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jednim</a:t>
            </a:r>
            <a:r>
              <a:rPr lang="en-US" sz="2400" spc="-13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izlaznim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11790" marR="224934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790" algn="l"/>
              </a:tabLst>
            </a:pP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Predstavlja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sinhronizaciju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tokova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kontrole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en-US"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podataka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11790" marR="4454" indent="-300655">
              <a:lnSpc>
                <a:spcPct val="90000"/>
              </a:lnSpc>
              <a:spcBef>
                <a:spcPts val="1200"/>
              </a:spcBef>
              <a:buClr>
                <a:srgbClr val="5A8800"/>
              </a:buClr>
              <a:buSzPct val="65625"/>
              <a:buFont typeface="Wingdings"/>
              <a:buChar char=""/>
              <a:tabLst>
                <a:tab pos="311790" algn="l"/>
              </a:tabLst>
            </a:pP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Ni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ovi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prelazi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stanja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mogu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biti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imenovani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uslovom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prelaza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ali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mogu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r-Latn-RS"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imati</a:t>
            </a:r>
            <a:r>
              <a:rPr lang="en-US" sz="2400" spc="-4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akcije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8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koje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 </a:t>
            </a:r>
            <a:r>
              <a:rPr lang="en-US" sz="2400" spc="-4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izvršavaju</a:t>
            </a:r>
            <a:r>
              <a:rPr lang="en-US" sz="2400" spc="-9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</a:t>
            </a:r>
            <a:r>
              <a:rPr lang="en-US" sz="2400" spc="-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prelazu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– prikaz stanja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34EB85-39E4-4DAA-9D6E-3334F28C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4" y="2420888"/>
            <a:ext cx="868527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rgbClr val="FFC000"/>
                </a:solidFill>
                <a:latin typeface="Cambria" pitchFamily="18" charset="0"/>
              </a:rPr>
              <a:t>okvir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844824"/>
            <a:ext cx="8496944" cy="486916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Okvir – opcioni element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Vizuelna granica dijagrama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Može da odvoji deo dijagrama od celog dijagrama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Naziv dijagrama počinje sa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‘</a:t>
            </a:r>
            <a:r>
              <a:rPr lang="en-US" sz="2400" dirty="0" err="1">
                <a:solidFill>
                  <a:schemeClr val="tx2"/>
                </a:solidFill>
                <a:latin typeface="Cambria" pitchFamily="18" charset="0"/>
              </a:rPr>
              <a:t>sd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’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UML 2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41B65D-6DBB-4AB3-820C-4FFD56EE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4915326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- elementi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4464496"/>
          </a:xfrm>
        </p:spPr>
        <p:txBody>
          <a:bodyPr>
            <a:normAutofit lnSpcReduction="10000"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Pored stanja i pseudostanja, postoje i:</a:t>
            </a:r>
          </a:p>
          <a:p>
            <a:pPr marL="457200" indent="-457200" algn="l">
              <a:buAutoNum type="arabicPeriod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Događaj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- zbiva se u jednom trenutku vremena i nema trajanje </a:t>
            </a:r>
          </a:p>
          <a:p>
            <a:pPr marL="457200" indent="-457200" algn="l">
              <a:buAutoNum type="arabicPeriod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Tranzicije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prevodi objekat iz jednog stanja u drugo. Tranziciju okida događaj. Tranzicija može imati uslov.</a:t>
            </a:r>
          </a:p>
          <a:p>
            <a:pPr marL="457200" indent="-457200" algn="l">
              <a:buAutoNum type="arabicPeriod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Akcije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predstavlja jedno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atomsko sračunavanje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koje može da vraća neku vrednost. Akcija može da pozove operaciju nekog objekta, da kreira ili uništi, ili da pošalje signal nekom objektu.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rgbClr val="00B050"/>
                </a:solidFill>
                <a:latin typeface="Cambria" pitchFamily="18" charset="0"/>
              </a:rPr>
              <a:t>Akcija može kreirati događaj, koji će okinuti tranziciju koja će sistem prevesti iz jednog u drugo stanje.</a:t>
            </a:r>
          </a:p>
        </p:txBody>
      </p:sp>
    </p:spTree>
    <p:extLst>
      <p:ext uri="{BB962C8B-B14F-4D97-AF65-F5344CB8AC3E}">
        <p14:creationId xmlns:p14="http://schemas.microsoft.com/office/powerpoint/2010/main" val="958083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294" y="1199455"/>
            <a:ext cx="2125546" cy="62679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40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Do</a:t>
            </a:r>
            <a:r>
              <a:rPr sz="40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ga</a:t>
            </a:r>
            <a:r>
              <a:rPr lang="sr-Latn-RS" sz="4000" spc="53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đ</a:t>
            </a:r>
            <a:r>
              <a:rPr sz="40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aj</a:t>
            </a:r>
            <a:endParaRPr sz="40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294" y="2527233"/>
            <a:ext cx="7238114" cy="3566063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Stanje je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period vremena u kojem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objekat </a:t>
            </a:r>
            <a:r>
              <a:rPr sz="2400" spc="-86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izvršava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neku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aktivnost </a:t>
            </a:r>
            <a:r>
              <a:rPr sz="2400" spc="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ili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čeka da se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desi </a:t>
            </a:r>
            <a:r>
              <a:rPr sz="2400" spc="-86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neki</a:t>
            </a:r>
            <a:r>
              <a:rPr sz="2400" spc="-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doga</a:t>
            </a:r>
            <a:r>
              <a:rPr lang="sr-Latn-RS"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đ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aj</a:t>
            </a:r>
            <a:r>
              <a:rPr lang="en-US"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401429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Doga</a:t>
            </a:r>
            <a:r>
              <a:rPr lang="sr-Latn-RS"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đ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aj</a:t>
            </a:r>
            <a:r>
              <a:rPr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je pojava koja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se desi u </a:t>
            </a:r>
            <a:r>
              <a:rPr sz="2400" spc="-4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trenutku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86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vremena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553427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233" algn="l"/>
                <a:tab pos="311790" algn="l"/>
              </a:tabLst>
            </a:pP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Doga</a:t>
            </a:r>
            <a:r>
              <a:rPr lang="sr-Latn-RS"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đ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aj</a:t>
            </a:r>
            <a:r>
              <a:rPr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je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sinhron ili </a:t>
            </a:r>
            <a:r>
              <a:rPr sz="2400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asinhron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prenos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informacija</a:t>
            </a:r>
            <a:r>
              <a:rPr sz="2400" spc="-9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od jednog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objekta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</a:t>
            </a:r>
            <a:r>
              <a:rPr sz="2400" spc="-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drugog</a:t>
            </a:r>
            <a:r>
              <a:rPr lang="en-US" sz="2400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4454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233" algn="l"/>
                <a:tab pos="311790" algn="l"/>
              </a:tabLst>
            </a:pPr>
            <a:r>
              <a:rPr sz="2400" spc="-4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Parametrima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doga</a:t>
            </a:r>
            <a:r>
              <a:rPr lang="sr-Latn-RS"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đ</a:t>
            </a:r>
            <a:r>
              <a:rPr sz="2400" spc="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aja</a:t>
            </a:r>
            <a:r>
              <a:rPr sz="2400" spc="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se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uslovljava prelaz </a:t>
            </a:r>
            <a:r>
              <a:rPr sz="2400" spc="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objekta </a:t>
            </a:r>
            <a:r>
              <a:rPr sz="2400" spc="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tekućeg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stanja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u novo ili se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koristi </a:t>
            </a:r>
            <a:r>
              <a:rPr sz="2400" spc="-86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za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akcije koje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se </a:t>
            </a:r>
            <a:r>
              <a:rPr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izvršavaju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pri ulasku ili </a:t>
            </a:r>
            <a:r>
              <a:rPr sz="2400" spc="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izlasku</a:t>
            </a:r>
            <a:r>
              <a:rPr sz="2400" spc="-9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 err="1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posmatranog</a:t>
            </a:r>
            <a:r>
              <a:rPr sz="2400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 </a:t>
            </a:r>
            <a:r>
              <a:rPr sz="2400" spc="-4" dirty="0" err="1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stanja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sz="2400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294" y="1199455"/>
            <a:ext cx="3421690" cy="62679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 algn="l">
              <a:spcBef>
                <a:spcPts val="88"/>
              </a:spcBef>
            </a:pPr>
            <a:r>
              <a:rPr lang="vi-VN" sz="40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Oblici događaja</a:t>
            </a:r>
            <a:endParaRPr sz="40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294" y="2204864"/>
            <a:ext cx="7238114" cy="430472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Zadovoljenje uslova na osnovu kojeg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se </a:t>
            </a: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izvršava prelaz stanja – navodi se sa ključnom  reči “when” i logičkim izrazom u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zagradi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Prijem signala između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objekata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Poziv operacije posmatranog objekta – ova 2  oblika imaju sintaksu: naziv događaja (lista  parametara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)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Vremenski događaj označava period nakon  kojeg će objekat preći u neko novo stanje –  navodi se sa ključnom reči “after” i sa  vremenskim periodom i jedinicom vremena u 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zagradi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294" y="1199455"/>
            <a:ext cx="3421690" cy="62679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 algn="l">
              <a:spcBef>
                <a:spcPts val="88"/>
              </a:spcBef>
            </a:pPr>
            <a:r>
              <a:rPr lang="en-US" sz="40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D</a:t>
            </a:r>
            <a:r>
              <a:rPr lang="vi-VN" sz="40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ogađaj</a:t>
            </a:r>
            <a:r>
              <a:rPr lang="en-US" sz="40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</a:rPr>
              <a:t>i</a:t>
            </a:r>
            <a:endParaRPr sz="4000" dirty="0">
              <a:solidFill>
                <a:schemeClr val="tx2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294" y="2204864"/>
            <a:ext cx="7238114" cy="3566063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Entry: označava prelazak objekta u posmatrano  stanje, kada se izvršava odgovarajuća akcija,  pre svih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drugih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Exit: označava izlazak objekta iz posmatranog  stanja, a akcije se izvržavaju na kraju, pre  prelaska u naredno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stanje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Include: koristi se za specifikaciju poziva nekog  drugog dijagrama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stanja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  <a:p>
            <a:pPr marL="274320" marR="358002" indent="-274320">
              <a:spcBef>
                <a:spcPts val="600"/>
              </a:spcBef>
              <a:buClr>
                <a:srgbClr val="003399"/>
              </a:buClr>
              <a:buSzPct val="65625"/>
              <a:buFont typeface="Arial" pitchFamily="34" charset="0"/>
              <a:buChar char="•"/>
              <a:tabLst>
                <a:tab pos="311790" algn="l"/>
              </a:tabLst>
            </a:pPr>
            <a:r>
              <a:rPr lang="vi-VN" sz="2400" spc="-4" dirty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Do: poziv aktivnosti unutar nekog </a:t>
            </a:r>
            <a:r>
              <a:rPr lang="vi-VN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stanja</a:t>
            </a:r>
            <a:r>
              <a:rPr lang="en-US" sz="2400" spc="-4" dirty="0" smtClean="0">
                <a:solidFill>
                  <a:schemeClr val="tx2"/>
                </a:solidFill>
                <a:latin typeface="Cambria" pitchFamily="18" charset="0"/>
                <a:ea typeface="Cambria" pitchFamily="18" charset="0"/>
                <a:cs typeface="Arial" pitchFamily="34" charset="0"/>
              </a:rPr>
              <a:t>.</a:t>
            </a:r>
            <a:endParaRPr lang="vi-VN" sz="2400" spc="-4" dirty="0">
              <a:solidFill>
                <a:schemeClr val="tx2"/>
              </a:solidFill>
              <a:latin typeface="Cambria" pitchFamily="18" charset="0"/>
              <a:ea typeface="Cambr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- tranzicija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D9C5FB-2004-43E8-83D8-378F12065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285901"/>
            <a:ext cx="6858594" cy="11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966E09-48F2-46CB-9B0D-7EC2F786E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1" y="5157192"/>
            <a:ext cx="7323455" cy="118120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6BF35073-A7EE-43D9-9E0A-BD2C463F7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3635264"/>
            <a:ext cx="8568952" cy="137266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Uslovi se mogu koristiti da ograniče tranzicije prouzrokovane događajima.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Ponekad, za prelazak objekta iz jednog stanja u drugo potrebno je da, pored događaja, bude ispunjen i neki uslov.</a:t>
            </a:r>
            <a:endParaRPr lang="sr-Latn-RS" sz="2400" dirty="0">
              <a:solidFill>
                <a:srgbClr val="00B05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54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- akcija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16832"/>
            <a:ext cx="8496944" cy="2218252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Zavisno od toga da li se pri modelovanju akcije vezuju za stanja ili tranzicije, automati se mogu podeliti na: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Automat Milijevog tipa, gde se akcije vezuju za tranzicije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Automat Murovog tipa, gde se akcije vezuju za stanja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praksi se ova dva tipa najčešće kombinuju.</a:t>
            </a:r>
            <a:endParaRPr lang="sr-Latn-RS" sz="2400" dirty="0">
              <a:solidFill>
                <a:srgbClr val="00B05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0D236AF-F305-48B1-BB88-C17019E0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35084"/>
            <a:ext cx="8230313" cy="1996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84AA923B-9F00-4AEC-8ED0-9A0D4E2E9B6F}"/>
              </a:ext>
            </a:extLst>
          </p:cNvPr>
          <p:cNvSpPr/>
          <p:nvPr/>
        </p:nvSpPr>
        <p:spPr>
          <a:xfrm>
            <a:off x="1115616" y="6192516"/>
            <a:ext cx="2808312" cy="3216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Primer Milijevog automata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2803EBF6-600F-4448-BB88-82BA1E4FB5F0}"/>
              </a:ext>
            </a:extLst>
          </p:cNvPr>
          <p:cNvSpPr/>
          <p:nvPr/>
        </p:nvSpPr>
        <p:spPr>
          <a:xfrm>
            <a:off x="5220072" y="6192516"/>
            <a:ext cx="2808312" cy="3216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Primer Murovog automata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1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5856" y="836712"/>
            <a:ext cx="568863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Dijagram stanja - primer 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5A101D-8F0B-488E-80FB-CDA96057EB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33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17036"/>
            <a:ext cx="8302026" cy="55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052736"/>
            <a:ext cx="8892480" cy="86409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Video </a:t>
            </a:r>
            <a:r>
              <a:rPr lang="en-US" dirty="0" err="1" smtClean="0">
                <a:solidFill>
                  <a:schemeClr val="tx2"/>
                </a:solidFill>
                <a:latin typeface="Cambria" pitchFamily="18" charset="0"/>
              </a:rPr>
              <a:t>uputstva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 - Papyrus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780928"/>
            <a:ext cx="8496944" cy="266429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1F497D"/>
                </a:solidFill>
                <a:latin typeface="Cambria" pitchFamily="18" charset="0"/>
                <a:hlinkClick r:id="rId2"/>
              </a:rPr>
              <a:t>Basics of Activity Diagrams in Eclipse with </a:t>
            </a:r>
            <a:r>
              <a:rPr lang="en-US" sz="2400" dirty="0" smtClean="0">
                <a:solidFill>
                  <a:srgbClr val="1F497D"/>
                </a:solidFill>
                <a:latin typeface="Cambria" pitchFamily="18" charset="0"/>
                <a:hlinkClick r:id="rId2"/>
              </a:rPr>
              <a:t>Papyrus</a:t>
            </a:r>
            <a:endParaRPr lang="en-US" sz="2400" dirty="0" smtClean="0">
              <a:solidFill>
                <a:srgbClr val="1F497D"/>
              </a:solidFill>
              <a:latin typeface="Cambria" pitchFamily="18" charset="0"/>
            </a:endParaRPr>
          </a:p>
          <a:p>
            <a:pPr marL="342900" lvl="0" indent="-342900" algn="l">
              <a:buFont typeface="Arial" pitchFamily="34" charset="0"/>
              <a:buChar char="•"/>
            </a:pPr>
            <a:endParaRPr lang="en-US" sz="24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sz="2400" smtClean="0">
                <a:solidFill>
                  <a:srgbClr val="1F497D"/>
                </a:solidFill>
                <a:latin typeface="Cambria" pitchFamily="18" charset="0"/>
                <a:hlinkClick r:id="rId3"/>
              </a:rPr>
              <a:t>Papyrus 2.0: State machine diagrams</a:t>
            </a:r>
            <a:endParaRPr lang="en-US" sz="2400" dirty="0" smtClean="0">
              <a:solidFill>
                <a:srgbClr val="1F497D"/>
              </a:solidFill>
              <a:latin typeface="Cambria" pitchFamily="18" charset="0"/>
            </a:endParaRPr>
          </a:p>
          <a:p>
            <a:pPr marL="342900" lvl="0" indent="-342900" algn="l">
              <a:buFont typeface="Arial" pitchFamily="34" charset="0"/>
              <a:buChar char="•"/>
            </a:pPr>
            <a:endParaRPr lang="en-US" sz="2400" dirty="0">
              <a:solidFill>
                <a:srgbClr val="1F497D"/>
              </a:solidFill>
              <a:latin typeface="Cambria" pitchFamily="18" charset="0"/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en-US" sz="2400" dirty="0">
                <a:solidFill>
                  <a:srgbClr val="1F497D"/>
                </a:solidFill>
                <a:latin typeface="Cambria" pitchFamily="18" charset="0"/>
                <a:hlinkClick r:id="rId4"/>
              </a:rPr>
              <a:t>UML Diagrams Full Course (Unified Modeling Language</a:t>
            </a:r>
            <a:r>
              <a:rPr lang="en-US" sz="2400" dirty="0" smtClean="0">
                <a:solidFill>
                  <a:srgbClr val="1F497D"/>
                </a:solidFill>
                <a:latin typeface="Cambria" pitchFamily="18" charset="0"/>
                <a:hlinkClick r:id="rId4"/>
              </a:rPr>
              <a:t>)</a:t>
            </a:r>
            <a:endParaRPr lang="en-US" sz="2400" dirty="0">
              <a:solidFill>
                <a:srgbClr val="1F497D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5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rgbClr val="92D050"/>
                </a:solidFill>
                <a:latin typeface="Cambria" pitchFamily="18" charset="0"/>
              </a:rPr>
              <a:t>objekat</a:t>
            </a:r>
            <a:endParaRPr lang="en-US" dirty="0">
              <a:solidFill>
                <a:srgbClr val="92D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352928" cy="238295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Objekat – osnovni element dijagrama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Životni vek je definisan isprekidanom linijom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Naziv objekta je opcion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059F07-C7C6-49E4-9247-8DB46DB2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429000"/>
            <a:ext cx="4206605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864096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– događanje izvršenja</a:t>
            </a:r>
            <a:endParaRPr lang="en-US" dirty="0">
              <a:solidFill>
                <a:srgbClr val="92D050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2309528"/>
            <a:ext cx="8352928" cy="34237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Pored linije života i poruka koje se šalju između učesnika postoji i fokus kontrole – događanje izvršenja.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 uski pravougaonik na liniji života koji definiše period u kojem uloga obavlja aktivnost izazvanu porukom.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Može i da se </a:t>
            </a:r>
            <a:r>
              <a:rPr lang="sr-Latn-RS" sz="2400" dirty="0" smtClean="0">
                <a:solidFill>
                  <a:schemeClr val="tx2"/>
                </a:solidFill>
                <a:latin typeface="Cambria" pitchFamily="18" charset="0"/>
              </a:rPr>
              <a:t>ugnjezdi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fokus kontrole zbog pozivanja druge poruke ili povratnog poziva od pozvanog objekta.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052736"/>
            <a:ext cx="9289032" cy="648072"/>
          </a:xfrm>
        </p:spPr>
        <p:txBody>
          <a:bodyPr>
            <a:normAutofit fontScale="90000"/>
          </a:bodyPr>
          <a:lstStyle/>
          <a:p>
            <a:pPr algn="l"/>
            <a:r>
              <a:rPr lang="sr-Latn-RS" dirty="0">
                <a:solidFill>
                  <a:schemeClr val="tx2"/>
                </a:solidFill>
                <a:latin typeface="Cambria" pitchFamily="18" charset="0"/>
              </a:rPr>
              <a:t>Sekvencijalni dijagram - </a:t>
            </a:r>
            <a:r>
              <a:rPr lang="sr-Latn-RS" dirty="0">
                <a:solidFill>
                  <a:schemeClr val="accent2"/>
                </a:solidFill>
                <a:latin typeface="Cambria" pitchFamily="18" charset="0"/>
              </a:rPr>
              <a:t>poruka</a:t>
            </a:r>
            <a:endParaRPr lang="en-US" dirty="0">
              <a:solidFill>
                <a:schemeClr val="accent2"/>
              </a:solidFill>
              <a:latin typeface="Cambria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23528" y="1982146"/>
            <a:ext cx="8064896" cy="137484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Model interakcije između objekata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Prijem poruke izaziva izvršenje operacije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Poruka je definisana nazivom i parametrima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7A6CF7-1180-4658-8A26-965D614F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9" y="3476871"/>
            <a:ext cx="3295559" cy="2592288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="" xmlns:a16="http://schemas.microsoft.com/office/drawing/2014/main" id="{608D0186-69AC-4ADB-9BF6-B6AD36E5F5E3}"/>
              </a:ext>
            </a:extLst>
          </p:cNvPr>
          <p:cNvSpPr/>
          <p:nvPr/>
        </p:nvSpPr>
        <p:spPr>
          <a:xfrm>
            <a:off x="5076056" y="3476871"/>
            <a:ext cx="1944216" cy="960241"/>
          </a:xfrm>
          <a:prstGeom prst="leftArrow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Papyrus paleta (deo za</a:t>
            </a:r>
            <a:r>
              <a:rPr lang="sr-Latn-RS" dirty="0"/>
              <a:t> poruke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9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2455</Words>
  <Application>Microsoft Office PowerPoint</Application>
  <PresentationFormat>On-screen Show (4:3)</PresentationFormat>
  <Paragraphs>337</Paragraphs>
  <Slides>67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UML dijagrami</vt:lpstr>
      <vt:lpstr>Sekvencijalni dijagram</vt:lpstr>
      <vt:lpstr>Sekvencijalni dijagram</vt:lpstr>
      <vt:lpstr>Sekvencijalni dijagram</vt:lpstr>
      <vt:lpstr>Sekvencijalni dijagram - notacija</vt:lpstr>
      <vt:lpstr>Sekvencijalni dijagram - okvir</vt:lpstr>
      <vt:lpstr>Sekvencijalni dijagram - objekat</vt:lpstr>
      <vt:lpstr>Sekvencijalni dijagram – događanje izvršenja</vt:lpstr>
      <vt:lpstr>Sekvencijalni dijagram - poruka</vt:lpstr>
      <vt:lpstr>Sekvencijalni dijagram - poruka</vt:lpstr>
      <vt:lpstr>Sekvencijalni dijagram – tipovi poruka</vt:lpstr>
      <vt:lpstr>Sekvencijalni dijagram – alternative</vt:lpstr>
      <vt:lpstr>Sekvencijalni dijagram – petlja</vt:lpstr>
      <vt:lpstr>Sekvencijalni dijagram – Papyrus CF</vt:lpstr>
      <vt:lpstr>Sekvencijalni dijagram – primer interakcija između kupca i dobavljača</vt:lpstr>
      <vt:lpstr>Sekvencijalni dijagram - primer</vt:lpstr>
      <vt:lpstr>Sekvencijalni dijagram - primer</vt:lpstr>
      <vt:lpstr>Sekvencijalni dijagram – primer kreiranje i uništavanje objekta u sekvencijalnom dijagramu</vt:lpstr>
      <vt:lpstr>Sekvencijalni dijagram + UCM</vt:lpstr>
      <vt:lpstr>Mapiranje UCM na SD</vt:lpstr>
      <vt:lpstr>Mapiranje UCM na SD</vt:lpstr>
      <vt:lpstr>Mapiranje UCM na SD</vt:lpstr>
      <vt:lpstr>Mapiranje UCM na SD</vt:lpstr>
      <vt:lpstr>Mapiranje UCM na SD</vt:lpstr>
      <vt:lpstr>Mapiranje UCM na SD</vt:lpstr>
      <vt:lpstr>Mapiranje UCM na SD</vt:lpstr>
      <vt:lpstr>Mapiranje UCM na SD</vt:lpstr>
      <vt:lpstr>Mapiranje UCM na SD</vt:lpstr>
      <vt:lpstr>Sekvencijalni dijagram – video uputstva (Papyrus)</vt:lpstr>
      <vt:lpstr>Dijagram aktivnosti</vt:lpstr>
      <vt:lpstr>Dijagram aktivnosti</vt:lpstr>
      <vt:lpstr>Dijagram aktivnosti</vt:lpstr>
      <vt:lpstr>Dijagram aktivnosti</vt:lpstr>
      <vt:lpstr>Dijagram aktivnosti</vt:lpstr>
      <vt:lpstr>Dijagram aktivnosti</vt:lpstr>
      <vt:lpstr>Interpretacije termina aktivnost</vt:lpstr>
      <vt:lpstr>Dijagram aktivnosti – elementi (Papyrus)</vt:lpstr>
      <vt:lpstr>Dijagram aktivnosti - signali</vt:lpstr>
      <vt:lpstr>Dijagram aktivnosti - signali</vt:lpstr>
      <vt:lpstr>Dijagram aktivnosti - signali</vt:lpstr>
      <vt:lpstr>Dijagram aktivnosti – signali - primer</vt:lpstr>
      <vt:lpstr>Dijagram aktivnosti – slanje i prijem signala - primer</vt:lpstr>
      <vt:lpstr>Dijagram aktivnosti - primer</vt:lpstr>
      <vt:lpstr>Kada koristiti dijagrame aktivnosti</vt:lpstr>
      <vt:lpstr>Kada ne koristiti dijagrame aktivnosti</vt:lpstr>
      <vt:lpstr>Dijagram aktivnosti – primer aktivnosti studenata u toku studija</vt:lpstr>
      <vt:lpstr>Dijagram aktivnosti – primer aktivnosti studenata u toku studija</vt:lpstr>
      <vt:lpstr>Dijagram stanja</vt:lpstr>
      <vt:lpstr>Dijagram stanja</vt:lpstr>
      <vt:lpstr>Dijagram stanja</vt:lpstr>
      <vt:lpstr>Primer jednog stanja</vt:lpstr>
      <vt:lpstr>Dijagram stanja</vt:lpstr>
      <vt:lpstr>Dijagram stanja – prikaz stanja</vt:lpstr>
      <vt:lpstr>Pseudostanje</vt:lpstr>
      <vt:lpstr>Notacija za pseudostanja</vt:lpstr>
      <vt:lpstr>Inicijalno pseudostanje</vt:lpstr>
      <vt:lpstr>Pseudostanja</vt:lpstr>
      <vt:lpstr>Pseudostanja</vt:lpstr>
      <vt:lpstr>Dijagram stanja – prikaz stanja</vt:lpstr>
      <vt:lpstr>Dijagram stanja - elementi</vt:lpstr>
      <vt:lpstr>Događaj</vt:lpstr>
      <vt:lpstr>Oblici događaja</vt:lpstr>
      <vt:lpstr>Događaji</vt:lpstr>
      <vt:lpstr>Dijagram stanja - tranzicija</vt:lpstr>
      <vt:lpstr>Dijagram stanja - akcija</vt:lpstr>
      <vt:lpstr>Dijagram stanja - primer </vt:lpstr>
      <vt:lpstr>Video uputstva - Papyrus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599</cp:revision>
  <dcterms:created xsi:type="dcterms:W3CDTF">2021-02-24T10:06:34Z</dcterms:created>
  <dcterms:modified xsi:type="dcterms:W3CDTF">2022-11-27T16:00:34Z</dcterms:modified>
</cp:coreProperties>
</file>